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8" r:id="rId3"/>
    <p:sldId id="349" r:id="rId4"/>
    <p:sldId id="353" r:id="rId5"/>
    <p:sldId id="352" r:id="rId6"/>
    <p:sldId id="351" r:id="rId7"/>
    <p:sldId id="358" r:id="rId8"/>
    <p:sldId id="356" r:id="rId9"/>
    <p:sldId id="347" r:id="rId10"/>
    <p:sldId id="360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1F"/>
    <a:srgbClr val="000033"/>
    <a:srgbClr val="001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76" autoAdjust="0"/>
  </p:normalViewPr>
  <p:slideViewPr>
    <p:cSldViewPr snapToGrid="0" snapToObjects="1">
      <p:cViewPr varScale="1">
        <p:scale>
          <a:sx n="110" d="100"/>
          <a:sy n="110" d="100"/>
        </p:scale>
        <p:origin x="8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C8C962AC-1AD5-47AD-9F56-C196FBB13685}" type="datetimeFigureOut">
              <a:rPr lang="en-IE" smtClean="0"/>
              <a:t>27/03/2017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D6EAF3D0-05C5-41F9-8B7E-426AD28B077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356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DFF80FC4-F44D-F442-82C7-0F3ADEA4EDC5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BFF6B00B-0FB3-D747-8949-5B2E4D566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5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F507-155E-444F-BEAB-11D712C92E99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CCA0-B1D8-9346-B729-DBA43864A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F507-155E-444F-BEAB-11D712C92E99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CCA0-B1D8-9346-B729-DBA43864A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5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F507-155E-444F-BEAB-11D712C92E99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CCA0-B1D8-9346-B729-DBA43864A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0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F507-155E-444F-BEAB-11D712C92E99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CCA0-B1D8-9346-B729-DBA43864A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8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F507-155E-444F-BEAB-11D712C92E99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CCA0-B1D8-9346-B729-DBA43864A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0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F507-155E-444F-BEAB-11D712C92E99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CCA0-B1D8-9346-B729-DBA43864A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6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F507-155E-444F-BEAB-11D712C92E99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CCA0-B1D8-9346-B729-DBA43864A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F507-155E-444F-BEAB-11D712C92E99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CCA0-B1D8-9346-B729-DBA43864A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8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F507-155E-444F-BEAB-11D712C92E99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CCA0-B1D8-9346-B729-DBA43864A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4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F507-155E-444F-BEAB-11D712C92E99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CCA0-B1D8-9346-B729-DBA43864A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3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F507-155E-444F-BEAB-11D712C92E99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CCA0-B1D8-9346-B729-DBA43864A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8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F507-155E-444F-BEAB-11D712C92E99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4CCA0-B1D8-9346-B729-DBA43864A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8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146264"/>
            <a:ext cx="9144000" cy="4857193"/>
          </a:xfrm>
          <a:prstGeom prst="rect">
            <a:avLst/>
          </a:prstGeom>
          <a:solidFill>
            <a:srgbClr val="00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 eaLnBrk="1" hangingPunct="1"/>
            <a:endParaRPr lang="en-US" sz="3200" b="1" i="1" dirty="0">
              <a:solidFill>
                <a:srgbClr val="001C4C"/>
              </a:solidFill>
              <a:latin typeface="Trebuchet MS" charset="0"/>
            </a:endParaRPr>
          </a:p>
        </p:txBody>
      </p:sp>
      <p:pic>
        <p:nvPicPr>
          <p:cNvPr id="5" name="Picture 4" descr="HS_BrandStatement_2 Colour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t="24805" r="19615" b="59487"/>
          <a:stretch/>
        </p:blipFill>
        <p:spPr>
          <a:xfrm>
            <a:off x="4468288" y="262651"/>
            <a:ext cx="4292154" cy="750926"/>
          </a:xfrm>
          <a:prstGeom prst="rect">
            <a:avLst/>
          </a:prstGeom>
        </p:spPr>
      </p:pic>
      <p:pic>
        <p:nvPicPr>
          <p:cNvPr id="6" name="Picture 5" descr="HS_BrandStatement_2 Colour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2" t="70551" r="20631" b="20479"/>
          <a:stretch/>
        </p:blipFill>
        <p:spPr>
          <a:xfrm>
            <a:off x="4585402" y="6173366"/>
            <a:ext cx="4098822" cy="428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sz="3200" b="1" dirty="0">
                <a:solidFill>
                  <a:srgbClr val="FF701F"/>
                </a:solidFill>
                <a:latin typeface="Arial"/>
                <a:cs typeface="Arial"/>
              </a:rPr>
              <a:t>Social Media in Schools </a:t>
            </a:r>
            <a:br>
              <a:rPr lang="en-IE" sz="3200" b="1" dirty="0">
                <a:solidFill>
                  <a:srgbClr val="FF701F"/>
                </a:solidFill>
                <a:latin typeface="Arial"/>
                <a:cs typeface="Arial"/>
              </a:rPr>
            </a:br>
            <a:r>
              <a:rPr lang="en-IE" sz="3200" b="1" dirty="0">
                <a:solidFill>
                  <a:srgbClr val="FF701F"/>
                </a:solidFill>
                <a:latin typeface="Arial"/>
                <a:cs typeface="Arial"/>
              </a:rPr>
              <a:t>I.N.T.O Youth Conference </a:t>
            </a:r>
            <a:br>
              <a:rPr lang="en-IE" sz="3200" b="1" dirty="0">
                <a:solidFill>
                  <a:srgbClr val="FF701F"/>
                </a:solidFill>
                <a:latin typeface="Arial"/>
                <a:cs typeface="Arial"/>
              </a:rPr>
            </a:br>
            <a:r>
              <a:rPr lang="en-IE" sz="3200" b="1" dirty="0">
                <a:solidFill>
                  <a:srgbClr val="FF701F"/>
                </a:solidFill>
                <a:latin typeface="Arial"/>
                <a:cs typeface="Arial"/>
              </a:rPr>
              <a:t>Friday 24 March 2017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7600" y="3886200"/>
            <a:ext cx="7019925" cy="1752600"/>
          </a:xfrm>
        </p:spPr>
        <p:txBody>
          <a:bodyPr>
            <a:normAutofit/>
          </a:bodyPr>
          <a:lstStyle/>
          <a:p>
            <a:r>
              <a:rPr lang="en-I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Lyne </a:t>
            </a:r>
          </a:p>
          <a:p>
            <a:r>
              <a:rPr lang="en-I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</a:p>
          <a:p>
            <a:endParaRPr lang="en-I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6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6264"/>
            <a:ext cx="9144000" cy="5711736"/>
          </a:xfrm>
          <a:prstGeom prst="rect">
            <a:avLst/>
          </a:prstGeom>
          <a:solidFill>
            <a:srgbClr val="00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 eaLnBrk="1" hangingPunct="1"/>
            <a:endParaRPr lang="en-US" sz="3200" b="1" i="1" dirty="0">
              <a:solidFill>
                <a:srgbClr val="FF9900"/>
              </a:solidFill>
              <a:latin typeface="Trebuchet MS" charset="0"/>
            </a:endParaRPr>
          </a:p>
        </p:txBody>
      </p:sp>
      <p:pic>
        <p:nvPicPr>
          <p:cNvPr id="10" name="Picture 9" descr="HS_Logo_2col_Spot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21" y="5967987"/>
            <a:ext cx="2923551" cy="877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619" y="6234431"/>
            <a:ext cx="3580689" cy="1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IE" sz="7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700" spc="1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9619" y="5977481"/>
            <a:ext cx="8224762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9619" y="1537300"/>
            <a:ext cx="8224762" cy="457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Continue to be mindful of your professional obligations and role as a teacher </a:t>
            </a:r>
            <a:r>
              <a:rPr lang="en-IE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engaging </a:t>
            </a:r>
            <a:r>
              <a:rPr lang="en-I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social media!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IE" sz="1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607" y="301109"/>
            <a:ext cx="3524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spc="-100" dirty="0">
                <a:solidFill>
                  <a:srgbClr val="FF701F"/>
                </a:solidFill>
                <a:latin typeface="Arial"/>
                <a:cs typeface="Arial"/>
              </a:rPr>
              <a:t>Take away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29018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6264"/>
            <a:ext cx="9144000" cy="5711736"/>
          </a:xfrm>
          <a:prstGeom prst="rect">
            <a:avLst/>
          </a:prstGeom>
          <a:solidFill>
            <a:srgbClr val="00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 eaLnBrk="1" hangingPunct="1"/>
            <a:endParaRPr lang="en-US" sz="3200" b="1" i="1" dirty="0">
              <a:solidFill>
                <a:srgbClr val="FF9900"/>
              </a:solidFill>
              <a:latin typeface="Trebuchet MS" charset="0"/>
            </a:endParaRPr>
          </a:p>
        </p:txBody>
      </p:sp>
      <p:pic>
        <p:nvPicPr>
          <p:cNvPr id="10" name="Picture 9" descr="HS_Logo_2col_Spot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21" y="5967987"/>
            <a:ext cx="2923551" cy="877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619" y="6234431"/>
            <a:ext cx="3580689" cy="1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IE" sz="7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700" spc="1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9619" y="5977481"/>
            <a:ext cx="8224762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9619" y="1537300"/>
            <a:ext cx="8224762" cy="41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duties and obligations in the employment relationship</a:t>
            </a:r>
          </a:p>
          <a:p>
            <a:pPr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Right to freedom of expression v privacy 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Defamation 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619" y="386824"/>
            <a:ext cx="6731330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IE" sz="2800" b="1" spc="-100" dirty="0">
                <a:solidFill>
                  <a:srgbClr val="FF701F"/>
                </a:solidFill>
                <a:latin typeface="Arial"/>
                <a:cs typeface="Arial"/>
              </a:rPr>
              <a:t>Introduction - What will we be looking at?</a:t>
            </a:r>
          </a:p>
        </p:txBody>
      </p:sp>
    </p:spTree>
    <p:extLst>
      <p:ext uri="{BB962C8B-B14F-4D97-AF65-F5344CB8AC3E}">
        <p14:creationId xmlns:p14="http://schemas.microsoft.com/office/powerpoint/2010/main" val="281927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6264"/>
            <a:ext cx="9144000" cy="5711736"/>
          </a:xfrm>
          <a:prstGeom prst="rect">
            <a:avLst/>
          </a:prstGeom>
          <a:solidFill>
            <a:srgbClr val="00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 eaLnBrk="1" hangingPunct="1"/>
            <a:endParaRPr lang="en-US" sz="3200" b="1" i="1" dirty="0">
              <a:solidFill>
                <a:srgbClr val="FF9900"/>
              </a:solidFill>
              <a:latin typeface="Trebuchet MS" charset="0"/>
            </a:endParaRPr>
          </a:p>
        </p:txBody>
      </p:sp>
      <p:pic>
        <p:nvPicPr>
          <p:cNvPr id="10" name="Picture 9" descr="HS_Logo_2col_Spot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21" y="5967987"/>
            <a:ext cx="2923551" cy="877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619" y="6234431"/>
            <a:ext cx="3580689" cy="1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IE" sz="7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700" spc="1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9619" y="5977481"/>
            <a:ext cx="8224762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2503" y="348587"/>
            <a:ext cx="6820373" cy="51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IE" sz="2800" b="1" spc="-100" dirty="0">
                <a:solidFill>
                  <a:srgbClr val="FF701F"/>
                </a:solidFill>
                <a:latin typeface="Arial"/>
                <a:cs typeface="Arial"/>
              </a:rPr>
              <a:t>Contract of Employment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9619" y="1537300"/>
            <a:ext cx="8224762" cy="432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are no express provisions in a teacher’s written contract or in the Circulars on social media use</a:t>
            </a: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school may have a policy, but this is not common</a:t>
            </a: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employment relationships have implied duties of loyalty, honesty, confidentiality and mutual trust</a:t>
            </a: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Essentially you must act sensibly, professionally and exercise discretion in your role as a teacher</a:t>
            </a: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Risk</a:t>
            </a: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Circular 60/2009</a:t>
            </a: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6264"/>
            <a:ext cx="9144000" cy="5711736"/>
          </a:xfrm>
          <a:prstGeom prst="rect">
            <a:avLst/>
          </a:prstGeom>
          <a:solidFill>
            <a:srgbClr val="00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 eaLnBrk="1" hangingPunct="1"/>
            <a:endParaRPr lang="en-US" sz="3200" b="1" i="1" dirty="0">
              <a:solidFill>
                <a:srgbClr val="FF9900"/>
              </a:solidFill>
              <a:latin typeface="Trebuchet MS" charset="0"/>
            </a:endParaRPr>
          </a:p>
        </p:txBody>
      </p:sp>
      <p:pic>
        <p:nvPicPr>
          <p:cNvPr id="10" name="Picture 9" descr="HS_Logo_2col_Spot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21" y="5967987"/>
            <a:ext cx="2923551" cy="877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619" y="6234431"/>
            <a:ext cx="3580689" cy="1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IE" sz="7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700" spc="1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9619" y="5977481"/>
            <a:ext cx="8224762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2503" y="348587"/>
            <a:ext cx="6820373" cy="51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IE" sz="2800" b="1" spc="-100" dirty="0">
                <a:solidFill>
                  <a:srgbClr val="FF701F"/>
                </a:solidFill>
                <a:latin typeface="Arial"/>
                <a:cs typeface="Arial"/>
              </a:rPr>
              <a:t>Teaching Council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8254" y="1429724"/>
            <a:ext cx="8533253" cy="432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Teaching Council – sets out standards that apply to all registered teachers</a:t>
            </a: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Code of Professional Conduct for Teachers Updated 2</a:t>
            </a:r>
            <a:r>
              <a:rPr lang="en-IE" sz="18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I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Edition 2016</a:t>
            </a: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Professional Conduct 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r>
              <a:rPr lang="en-I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3.7 </a:t>
            </a:r>
            <a:r>
              <a:rPr lang="en-IE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ensure that any communication with pupils/ students, colleagues, 	parents, school management and others is appropriate, including 	communication via electronic media, such as e-mail, texting and    	social 	networking sites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Risk</a:t>
            </a: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Teaching Council investigation /Circular 60/2009/ Tusla – emotional abuse</a:t>
            </a: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algn="just">
              <a:spcAft>
                <a:spcPts val="600"/>
              </a:spcAft>
              <a:buClr>
                <a:srgbClr val="FF701F"/>
              </a:buClr>
            </a:pPr>
            <a:endParaRPr lang="en-I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2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6264"/>
            <a:ext cx="9144000" cy="5711736"/>
          </a:xfrm>
          <a:prstGeom prst="rect">
            <a:avLst/>
          </a:prstGeom>
          <a:solidFill>
            <a:srgbClr val="00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 eaLnBrk="1" hangingPunct="1"/>
            <a:endParaRPr lang="en-US" sz="3200" b="1" i="1" dirty="0">
              <a:solidFill>
                <a:srgbClr val="FF9900"/>
              </a:solidFill>
              <a:latin typeface="Trebuchet MS" charset="0"/>
            </a:endParaRPr>
          </a:p>
        </p:txBody>
      </p:sp>
      <p:pic>
        <p:nvPicPr>
          <p:cNvPr id="10" name="Picture 9" descr="HS_Logo_2col_Spot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21" y="5967987"/>
            <a:ext cx="2923551" cy="877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619" y="6234431"/>
            <a:ext cx="3580689" cy="1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IE" sz="7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700" spc="1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9619" y="5977481"/>
            <a:ext cx="8224762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6744" y="1159564"/>
            <a:ext cx="8224762" cy="524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 algn="ctr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600"/>
              </a:spcAft>
              <a:buClr>
                <a:srgbClr val="FF701F"/>
              </a:buClr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57150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Defamation occurs where someone says something that damages the reputation of another </a:t>
            </a:r>
          </a:p>
          <a:p>
            <a:pPr marL="28575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Section 2 of the Defamation Act 2009 states that a defamatory statement includes a statement published on the internet or contained in an electronic communication</a:t>
            </a:r>
          </a:p>
          <a:p>
            <a:pPr marL="0" indent="0">
              <a:spcAft>
                <a:spcPts val="600"/>
              </a:spcAft>
              <a:buClr>
                <a:srgbClr val="FF701F"/>
              </a:buClr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IE" sz="1800" dirty="0">
              <a:solidFill>
                <a:schemeClr val="bg1"/>
              </a:solidFill>
              <a:latin typeface="Cambria"/>
              <a:cs typeface="Arial" pitchFamily="34" charset="0"/>
            </a:endParaRPr>
          </a:p>
          <a:p>
            <a:pPr marL="285750" indent="0" algn="just">
              <a:spcAft>
                <a:spcPts val="600"/>
              </a:spcAft>
              <a:buClr>
                <a:srgbClr val="FF701F"/>
              </a:buClr>
            </a:pPr>
            <a:r>
              <a:rPr lang="en-IE" sz="1800" dirty="0">
                <a:solidFill>
                  <a:srgbClr val="FF701F"/>
                </a:solidFill>
                <a:latin typeface="Cambria"/>
                <a:cs typeface="Arial" pitchFamily="34" charset="0"/>
              </a:rPr>
              <a:t>•</a:t>
            </a:r>
            <a:r>
              <a:rPr lang="en-IE" sz="1800" dirty="0">
                <a:solidFill>
                  <a:schemeClr val="bg1"/>
                </a:solidFill>
                <a:latin typeface="Cambria"/>
                <a:cs typeface="Arial" pitchFamily="34" charset="0"/>
              </a:rPr>
              <a:t>  </a:t>
            </a: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Defences</a:t>
            </a:r>
          </a:p>
          <a:p>
            <a:pPr marL="571500" indent="-285750" algn="just">
              <a:spcAft>
                <a:spcPts val="600"/>
              </a:spcAft>
              <a:buClr>
                <a:srgbClr val="FF701F"/>
              </a:buClr>
              <a:buFontTx/>
              <a:buChar char="-"/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Truth </a:t>
            </a:r>
          </a:p>
          <a:p>
            <a:pPr marL="571500" indent="-285750" algn="just">
              <a:spcAft>
                <a:spcPts val="600"/>
              </a:spcAft>
              <a:buClr>
                <a:srgbClr val="FF701F"/>
              </a:buClr>
              <a:buFontTx/>
              <a:buChar char="-"/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Qualified Privilege  </a:t>
            </a:r>
          </a:p>
          <a:p>
            <a:pPr marL="28575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0" algn="just">
              <a:spcAft>
                <a:spcPts val="600"/>
              </a:spcAft>
              <a:buClr>
                <a:srgbClr val="FF701F"/>
              </a:buClr>
            </a:pPr>
            <a:r>
              <a:rPr lang="en-I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Risk</a:t>
            </a: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Defamation court proceedings brought by the pupil</a:t>
            </a:r>
            <a:endParaRPr lang="en-IE" sz="1800" dirty="0">
              <a:solidFill>
                <a:schemeClr val="accent6"/>
              </a:solidFill>
              <a:latin typeface="Cambria"/>
              <a:cs typeface="Arial" pitchFamily="34" charset="0"/>
            </a:endParaRPr>
          </a:p>
          <a:p>
            <a:pPr marL="0" indent="0">
              <a:spcAft>
                <a:spcPts val="600"/>
              </a:spcAft>
              <a:buClr>
                <a:srgbClr val="FF701F"/>
              </a:buClr>
            </a:pPr>
            <a:r>
              <a:rPr lang="en-IE" sz="1800" dirty="0">
                <a:solidFill>
                  <a:schemeClr val="accent6"/>
                </a:solidFill>
                <a:latin typeface="Cambria"/>
                <a:cs typeface="Arial" pitchFamily="34" charset="0"/>
              </a:rPr>
              <a:t>	</a:t>
            </a:r>
            <a:endParaRPr lang="en-IE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FF701F"/>
              </a:buClr>
            </a:pPr>
            <a:r>
              <a: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spcAft>
                <a:spcPts val="600"/>
              </a:spcAft>
              <a:buClr>
                <a:srgbClr val="FF701F"/>
              </a:buClr>
            </a:pPr>
            <a:r>
              <a: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301" y="348587"/>
            <a:ext cx="436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Defamation</a:t>
            </a:r>
          </a:p>
        </p:txBody>
      </p:sp>
    </p:spTree>
    <p:extLst>
      <p:ext uri="{BB962C8B-B14F-4D97-AF65-F5344CB8AC3E}">
        <p14:creationId xmlns:p14="http://schemas.microsoft.com/office/powerpoint/2010/main" val="147227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6264"/>
            <a:ext cx="9144000" cy="5711736"/>
          </a:xfrm>
          <a:prstGeom prst="rect">
            <a:avLst/>
          </a:prstGeom>
          <a:solidFill>
            <a:srgbClr val="00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 eaLnBrk="1" hangingPunct="1"/>
            <a:endParaRPr lang="en-US" sz="3200" b="1" i="1" dirty="0">
              <a:solidFill>
                <a:srgbClr val="FF9900"/>
              </a:solidFill>
              <a:latin typeface="Trebuchet MS" charset="0"/>
            </a:endParaRPr>
          </a:p>
        </p:txBody>
      </p:sp>
      <p:pic>
        <p:nvPicPr>
          <p:cNvPr id="10" name="Picture 9" descr="HS_Logo_2col_Spot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21" y="5967987"/>
            <a:ext cx="2923551" cy="877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619" y="6234431"/>
            <a:ext cx="3580689" cy="1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IE" sz="7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700" spc="1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9619" y="5977481"/>
            <a:ext cx="8224762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9619" y="317809"/>
            <a:ext cx="6589906" cy="51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IE" sz="2800" b="1" spc="-100" dirty="0">
                <a:solidFill>
                  <a:srgbClr val="FF701F"/>
                </a:solidFill>
                <a:latin typeface="Arial"/>
                <a:cs typeface="Arial"/>
              </a:rPr>
              <a:t>Freedom of Expression  v Privacy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9619" y="1537300"/>
            <a:ext cx="8224762" cy="41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Freedom of expression, privacy and right to a good name are all protected by the constitution </a:t>
            </a: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Inherent conflict between these rights</a:t>
            </a: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teacher has a right to express his or her views but the pupil also has a right to privacy and his good name</a:t>
            </a: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3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6264"/>
            <a:ext cx="9144000" cy="5711736"/>
          </a:xfrm>
          <a:prstGeom prst="rect">
            <a:avLst/>
          </a:prstGeom>
          <a:solidFill>
            <a:srgbClr val="00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 eaLnBrk="1" hangingPunct="1"/>
            <a:endParaRPr lang="en-US" sz="3200" b="1" i="1" dirty="0">
              <a:solidFill>
                <a:srgbClr val="FF9900"/>
              </a:solidFill>
              <a:latin typeface="Trebuchet MS" charset="0"/>
            </a:endParaRPr>
          </a:p>
        </p:txBody>
      </p:sp>
      <p:pic>
        <p:nvPicPr>
          <p:cNvPr id="10" name="Picture 9" descr="HS_Logo_2col_Spot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21" y="5967987"/>
            <a:ext cx="2923551" cy="877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619" y="6234431"/>
            <a:ext cx="3580689" cy="1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IE" sz="7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700" spc="1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9619" y="5977481"/>
            <a:ext cx="8224762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9619" y="317809"/>
            <a:ext cx="6589906" cy="51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IE" sz="2800" b="1" spc="-100" dirty="0">
                <a:solidFill>
                  <a:srgbClr val="FF701F"/>
                </a:solidFill>
                <a:latin typeface="Arial"/>
                <a:cs typeface="Arial"/>
              </a:rPr>
              <a:t>Freedom of Expression  v Privacy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9619" y="1537300"/>
            <a:ext cx="8224762" cy="41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Topical - these are global political/legal issues and are not just relevant to schools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r>
              <a:rPr lang="en-I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IE" sz="20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week in the news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 companies are  boycotting advertising on “Youtube” on the basis that their advertisements are appearing beside terror recruitment promotion videos</a:t>
            </a: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Issue – freedom of expression v the right  of business to protect their good name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9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6264"/>
            <a:ext cx="9144000" cy="5711736"/>
          </a:xfrm>
          <a:prstGeom prst="rect">
            <a:avLst/>
          </a:prstGeom>
          <a:solidFill>
            <a:srgbClr val="00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 eaLnBrk="1" hangingPunct="1"/>
            <a:endParaRPr lang="en-US" sz="3200" b="1" i="1" dirty="0">
              <a:solidFill>
                <a:srgbClr val="FF9900"/>
              </a:solidFill>
              <a:latin typeface="Trebuchet MS" charset="0"/>
            </a:endParaRPr>
          </a:p>
        </p:txBody>
      </p:sp>
      <p:pic>
        <p:nvPicPr>
          <p:cNvPr id="10" name="Picture 9" descr="HS_Logo_2col_Spot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21" y="5967987"/>
            <a:ext cx="2923551" cy="877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619" y="6234431"/>
            <a:ext cx="3580689" cy="1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IE" sz="7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700" spc="1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9619" y="5977481"/>
            <a:ext cx="8224762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4394" y="1156491"/>
            <a:ext cx="8224762" cy="457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r>
              <a:rPr lang="en-IE" sz="1800" dirty="0">
                <a:solidFill>
                  <a:schemeClr val="accent6"/>
                </a:solidFill>
                <a:latin typeface="Cambria"/>
                <a:cs typeface="Arial" pitchFamily="34" charset="0"/>
              </a:rPr>
              <a:t>	</a:t>
            </a:r>
            <a:endParaRPr lang="en-IE" sz="1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r>
              <a: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IE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Kiernan v A-Wear (EAT 179/2008)</a:t>
            </a: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employee of A-wear was on a night out and called in sick the next day. She commented about this on her “Bebo page” and also said about her manager “f**ckin hate that c**t”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Bebo page was linked to the employer’s page and accessible to the general public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employee was dismissed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employee claimed that it was a private matter and played it down saying that she was having a bad day. The Tribunal agreed that the employee deserved strong censure and possible disciplinary action but that dismissal was disproportionate</a:t>
            </a:r>
            <a:endParaRPr lang="en-IE" sz="1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r>
              <a:rPr lang="en-IE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IE" sz="1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607" y="301109"/>
            <a:ext cx="3524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spc="-100" dirty="0">
                <a:solidFill>
                  <a:srgbClr val="FF701F"/>
                </a:solidFill>
                <a:latin typeface="Arial"/>
                <a:cs typeface="Arial"/>
              </a:rPr>
              <a:t>Case Law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253401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6264"/>
            <a:ext cx="9144000" cy="5711736"/>
          </a:xfrm>
          <a:prstGeom prst="rect">
            <a:avLst/>
          </a:prstGeom>
          <a:solidFill>
            <a:srgbClr val="00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 eaLnBrk="1" hangingPunct="1"/>
            <a:endParaRPr lang="en-US" sz="3200" b="1" i="1" dirty="0">
              <a:solidFill>
                <a:srgbClr val="FF9900"/>
              </a:solidFill>
              <a:latin typeface="Trebuchet MS" charset="0"/>
            </a:endParaRPr>
          </a:p>
        </p:txBody>
      </p:sp>
      <p:pic>
        <p:nvPicPr>
          <p:cNvPr id="10" name="Picture 9" descr="HS_Logo_2col_Spot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21" y="5967987"/>
            <a:ext cx="2923551" cy="877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619" y="6234431"/>
            <a:ext cx="3580689" cy="1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IE" sz="7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700" spc="1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9619" y="5977481"/>
            <a:ext cx="8224762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9619" y="1456618"/>
            <a:ext cx="8224762" cy="457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r>
              <a:rPr lang="en-IE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IE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O’Mahony v PJF Insurance (2010)</a:t>
            </a:r>
          </a:p>
          <a:p>
            <a:pPr marL="285750" lvl="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case one of the company directors accidentally came across the employees’ social networking site when she left the page open on her work computer </a:t>
            </a:r>
          </a:p>
          <a:p>
            <a:pPr marL="0" lvl="0" indent="0" algn="just">
              <a:spcAft>
                <a:spcPts val="600"/>
              </a:spcAft>
              <a:buClr>
                <a:srgbClr val="FF701F"/>
              </a:buClr>
            </a:pPr>
            <a:endParaRPr lang="en-I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director was described in disparaging terms, claiming she was a “bitch”. </a:t>
            </a:r>
          </a:p>
          <a:p>
            <a:pPr marL="285750" lvl="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employee was dismissed </a:t>
            </a:r>
          </a:p>
          <a:p>
            <a:pPr marL="285750" lvl="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Clr>
                <a:srgbClr val="FF701F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Tribunal upheld the dismissal as it was a small company and , the posting of such personally offensive electronic messages amounted to a breach of trust of such significance that the Tribunal felt the employee’s employment in the respondent’s business became completely untenable</a:t>
            </a:r>
            <a:endParaRPr lang="en-IE" sz="1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r>
              <a:rPr lang="en-IE" sz="1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just">
              <a:spcAft>
                <a:spcPts val="600"/>
              </a:spcAft>
              <a:buClr>
                <a:srgbClr val="FF701F"/>
              </a:buClr>
            </a:pPr>
            <a:r>
              <a:rPr lang="en-I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IE" sz="1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607" y="301109"/>
            <a:ext cx="3524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spc="-100" dirty="0">
                <a:solidFill>
                  <a:srgbClr val="FF701F"/>
                </a:solidFill>
                <a:latin typeface="Arial"/>
                <a:cs typeface="Arial"/>
              </a:rPr>
              <a:t>Case Law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82964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7102</TotalTime>
  <Words>274</Words>
  <Application>Microsoft Office PowerPoint</Application>
  <PresentationFormat>On-screen Show (4:3)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Cambria</vt:lpstr>
      <vt:lpstr>Trebuchet MS</vt:lpstr>
      <vt:lpstr>Office Theme</vt:lpstr>
      <vt:lpstr>Social Media in Schools  I.N.T.O Youth Conference  Friday 24 March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Lyne</dc:creator>
  <cp:lastModifiedBy>Merrilyn Campbell</cp:lastModifiedBy>
  <cp:revision>255</cp:revision>
  <cp:lastPrinted>2017-03-23T16:32:37Z</cp:lastPrinted>
  <dcterms:created xsi:type="dcterms:W3CDTF">2015-02-16T14:30:24Z</dcterms:created>
  <dcterms:modified xsi:type="dcterms:W3CDTF">2017-03-27T15:21:13Z</dcterms:modified>
</cp:coreProperties>
</file>