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88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04F0-8A39-4C67-91EB-E73A105E5006}" type="datetimeFigureOut">
              <a:rPr lang="en-IE" smtClean="0"/>
              <a:t>27/03/2017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9BD08-398B-41FA-BBE6-C74858A282A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03736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04F0-8A39-4C67-91EB-E73A105E5006}" type="datetimeFigureOut">
              <a:rPr lang="en-IE" smtClean="0"/>
              <a:t>27/03/2017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9BD08-398B-41FA-BBE6-C74858A282A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07062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04F0-8A39-4C67-91EB-E73A105E5006}" type="datetimeFigureOut">
              <a:rPr lang="en-IE" smtClean="0"/>
              <a:t>27/03/2017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9BD08-398B-41FA-BBE6-C74858A282A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69562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04F0-8A39-4C67-91EB-E73A105E5006}" type="datetimeFigureOut">
              <a:rPr lang="en-IE" smtClean="0"/>
              <a:t>27/03/2017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9BD08-398B-41FA-BBE6-C74858A282A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17625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04F0-8A39-4C67-91EB-E73A105E5006}" type="datetimeFigureOut">
              <a:rPr lang="en-IE" smtClean="0"/>
              <a:t>27/03/2017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9BD08-398B-41FA-BBE6-C74858A282A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20158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04F0-8A39-4C67-91EB-E73A105E5006}" type="datetimeFigureOut">
              <a:rPr lang="en-IE" smtClean="0"/>
              <a:t>27/03/2017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9BD08-398B-41FA-BBE6-C74858A282A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78109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04F0-8A39-4C67-91EB-E73A105E5006}" type="datetimeFigureOut">
              <a:rPr lang="en-IE" smtClean="0"/>
              <a:t>27/03/2017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9BD08-398B-41FA-BBE6-C74858A282A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25536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04F0-8A39-4C67-91EB-E73A105E5006}" type="datetimeFigureOut">
              <a:rPr lang="en-IE" smtClean="0"/>
              <a:t>27/03/2017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9BD08-398B-41FA-BBE6-C74858A282A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94467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04F0-8A39-4C67-91EB-E73A105E5006}" type="datetimeFigureOut">
              <a:rPr lang="en-IE" smtClean="0"/>
              <a:t>27/03/2017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9BD08-398B-41FA-BBE6-C74858A282A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46363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04F0-8A39-4C67-91EB-E73A105E5006}" type="datetimeFigureOut">
              <a:rPr lang="en-IE" smtClean="0"/>
              <a:t>27/03/2017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9BD08-398B-41FA-BBE6-C74858A282A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39504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604F0-8A39-4C67-91EB-E73A105E5006}" type="datetimeFigureOut">
              <a:rPr lang="en-IE" smtClean="0"/>
              <a:t>27/03/2017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9BD08-398B-41FA-BBE6-C74858A282A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21691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604F0-8A39-4C67-91EB-E73A105E5006}" type="datetimeFigureOut">
              <a:rPr lang="en-IE" smtClean="0"/>
              <a:t>27/03/2017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9BD08-398B-41FA-BBE6-C74858A282A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84707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4" name="Picture 2" descr="cov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5761" y="3175"/>
            <a:ext cx="9209761" cy="6854825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51520" y="2060848"/>
            <a:ext cx="8424936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ln>
                  <a:solidFill>
                    <a:srgbClr val="00FFFF"/>
                  </a:solidFill>
                </a:ln>
                <a:solidFill>
                  <a:srgbClr val="F8F8F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YOUTH CONFERENCE</a:t>
            </a:r>
          </a:p>
          <a:p>
            <a:pPr algn="ctr"/>
            <a:r>
              <a:rPr lang="en-US" sz="4400" b="1" dirty="0" smtClean="0">
                <a:ln>
                  <a:solidFill>
                    <a:srgbClr val="00FFFF"/>
                  </a:solidFill>
                </a:ln>
                <a:solidFill>
                  <a:srgbClr val="F8F8F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 Protection</a:t>
            </a:r>
            <a:endParaRPr lang="en-IE" sz="4400" dirty="0">
              <a:ln>
                <a:solidFill>
                  <a:srgbClr val="00FFFF"/>
                </a:solidFill>
              </a:ln>
              <a:solidFill>
                <a:srgbClr val="F8F8F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IE" sz="4000" dirty="0" smtClean="0">
              <a:ln>
                <a:solidFill>
                  <a:srgbClr val="00FFFF"/>
                </a:solidFill>
              </a:ln>
              <a:solidFill>
                <a:srgbClr val="F8F8F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IE" sz="4000" dirty="0">
              <a:ln>
                <a:solidFill>
                  <a:srgbClr val="00FFFF"/>
                </a:solidFill>
              </a:ln>
              <a:solidFill>
                <a:srgbClr val="F8F8F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E" sz="4000" b="1" dirty="0">
                <a:ln>
                  <a:solidFill>
                    <a:srgbClr val="00FFFF"/>
                  </a:solidFill>
                </a:ln>
                <a:solidFill>
                  <a:srgbClr val="F8F8F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Anne McElduff, B.Ed., LL.B., BL.</a:t>
            </a:r>
            <a:endParaRPr lang="en-IE" sz="4000" dirty="0">
              <a:ln>
                <a:solidFill>
                  <a:srgbClr val="00FFFF"/>
                </a:solidFill>
              </a:ln>
              <a:solidFill>
                <a:srgbClr val="F8F8F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IE" sz="4000" b="1" dirty="0">
                <a:ln>
                  <a:solidFill>
                    <a:srgbClr val="00FFFF"/>
                  </a:solidFill>
                </a:ln>
                <a:solidFill>
                  <a:srgbClr val="F8F8F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Assistant General Secretary</a:t>
            </a:r>
            <a:endParaRPr lang="en-IE" sz="4000" dirty="0">
              <a:ln>
                <a:solidFill>
                  <a:srgbClr val="00FFFF"/>
                </a:solidFill>
              </a:ln>
              <a:solidFill>
                <a:srgbClr val="F8F8F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44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4" name="Picture 2" descr="P:\Office\INTO Logo and Branding 2008\POWERPOINT\inn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514353" y="1412776"/>
            <a:ext cx="792088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400" b="1" dirty="0"/>
              <a:t>Class Allocation</a:t>
            </a:r>
          </a:p>
          <a:p>
            <a:r>
              <a:rPr lang="en-IE" sz="2400" dirty="0"/>
              <a:t> 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E" sz="2400" dirty="0"/>
              <a:t>Authority: - DES Circular 16/73 which states:</a:t>
            </a:r>
          </a:p>
          <a:p>
            <a:pPr marL="360363" indent="-360363">
              <a:tabLst>
                <a:tab pos="360363" algn="l"/>
              </a:tabLst>
            </a:pPr>
            <a:r>
              <a:rPr lang="en-IE" sz="2400" i="1" dirty="0" smtClean="0"/>
              <a:t>     The </a:t>
            </a:r>
            <a:r>
              <a:rPr lang="en-IE" sz="2400" i="1" dirty="0"/>
              <a:t>Principal in consultation with staff, should decide on the </a:t>
            </a:r>
            <a:r>
              <a:rPr lang="en-IE" sz="2400" i="1" dirty="0" smtClean="0"/>
              <a:t>       organisation </a:t>
            </a:r>
            <a:r>
              <a:rPr lang="en-IE" sz="2400" i="1" dirty="0"/>
              <a:t>of the pupils for teaching purposes”</a:t>
            </a:r>
            <a:endParaRPr lang="en-I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E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E" sz="2400" dirty="0"/>
              <a:t>Interpretation….is the authority definitive?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E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E" sz="2400" dirty="0"/>
              <a:t>Education Act, 1998 (S22) …states that subject to certain terms, Principals and teachers </a:t>
            </a:r>
            <a:r>
              <a:rPr lang="en-IE" sz="2400" b="1" i="1" dirty="0"/>
              <a:t>shall </a:t>
            </a:r>
            <a:r>
              <a:rPr lang="en-IE" sz="2400" dirty="0"/>
              <a:t>carry out those duties that: </a:t>
            </a:r>
            <a:r>
              <a:rPr lang="en-IE" sz="2400" i="1" dirty="0"/>
              <a:t>“(</a:t>
            </a:r>
            <a:r>
              <a:rPr lang="en-IE" sz="2400" i="1" dirty="0" err="1"/>
              <a:t>i</a:t>
            </a:r>
            <a:r>
              <a:rPr lang="en-IE" sz="2400" i="1" dirty="0"/>
              <a:t>) in the case of teachers, are assigned to them by or at the direction of the Principal, and (ii) in the case of the Principal, are assigned to him/her by the board” 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300820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4" name="Picture 2" descr="P:\Office\INTO Logo and Branding 2008\POWERPOINT\inn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61233" y="2348880"/>
            <a:ext cx="79208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E" sz="2400" dirty="0"/>
              <a:t>Process.….consultation…</a:t>
            </a:r>
            <a:r>
              <a:rPr lang="en-IE" sz="2400" dirty="0" err="1"/>
              <a:t>etc</a:t>
            </a:r>
            <a:endParaRPr lang="en-IE" sz="2400" dirty="0"/>
          </a:p>
          <a:p>
            <a:r>
              <a:rPr lang="en-IE" sz="2400" dirty="0"/>
              <a:t> 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E" sz="2400" dirty="0"/>
              <a:t>How to complain….what to say…..informal/formal…..invoke procedure/or not?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E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E" sz="2400" dirty="0"/>
              <a:t>How can staff address/seek to resolve their own differences?....informally? formally?</a:t>
            </a:r>
          </a:p>
        </p:txBody>
      </p:sp>
    </p:spTree>
    <p:extLst>
      <p:ext uri="{BB962C8B-B14F-4D97-AF65-F5344CB8AC3E}">
        <p14:creationId xmlns:p14="http://schemas.microsoft.com/office/powerpoint/2010/main" val="334948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4" name="Picture 2" descr="P:\Office\INTO Logo and Branding 2008\POWERPOINT\inn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509478" y="1916832"/>
            <a:ext cx="79208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E" sz="2400" dirty="0"/>
              <a:t>Formally….ie </a:t>
            </a:r>
            <a:r>
              <a:rPr lang="en-IE" sz="2400" b="1" i="1" dirty="0"/>
              <a:t>Working Together</a:t>
            </a:r>
            <a:r>
              <a:rPr lang="en-IE" sz="2400" i="1" dirty="0"/>
              <a:t> </a:t>
            </a:r>
            <a:r>
              <a:rPr lang="en-IE" sz="2400" dirty="0"/>
              <a:t>procedures</a:t>
            </a:r>
          </a:p>
          <a:p>
            <a:r>
              <a:rPr lang="en-IE" sz="2400" dirty="0"/>
              <a:t> 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IE" sz="2400" dirty="0"/>
              <a:t>Procedure to Address Staff Relations Difficulties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IE" sz="2400" dirty="0"/>
              <a:t>Procedure to Address Adult Bullying/Harassment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IE" sz="2400" dirty="0"/>
              <a:t>Grievance Procedure</a:t>
            </a:r>
          </a:p>
          <a:p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200944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4" name="Picture 2" descr="P:\Office\INTO Logo and Branding 2008\POWERPOINT\inn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514353" y="1412776"/>
            <a:ext cx="792088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400" b="1" dirty="0"/>
              <a:t>Child Protection</a:t>
            </a:r>
          </a:p>
          <a:p>
            <a:r>
              <a:rPr lang="en-IE" sz="2400" dirty="0"/>
              <a:t> 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E" sz="2400" dirty="0"/>
              <a:t>Authority: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IE" sz="2400" dirty="0"/>
              <a:t>Child Protection Procedures -  DES Circular  65/2011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IE" sz="2400" dirty="0"/>
              <a:t>Children First Act, 2015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IE" sz="2400" dirty="0"/>
              <a:t>Protection for Persons Reporting Child Abuse Act, 1998</a:t>
            </a:r>
          </a:p>
          <a:p>
            <a:r>
              <a:rPr lang="en-IE" sz="2400" dirty="0"/>
              <a:t> </a:t>
            </a:r>
            <a:endParaRPr lang="en-IE" sz="2400" dirty="0" smtClean="0"/>
          </a:p>
          <a:p>
            <a:endParaRPr lang="en-IE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E" sz="2400" dirty="0"/>
              <a:t>All Boards of Management </a:t>
            </a:r>
            <a:r>
              <a:rPr lang="en-IE" sz="2400" i="1" dirty="0"/>
              <a:t>“required to formally adopt and implement these procedures”</a:t>
            </a:r>
            <a:r>
              <a:rPr lang="en-IE" sz="2400" dirty="0"/>
              <a:t>……school authorities and school personnel </a:t>
            </a:r>
            <a:r>
              <a:rPr lang="en-IE" sz="2400" i="1" dirty="0"/>
              <a:t>“are required to adhere to these procedures in dealing with allegations or suspicions of child abuse”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20802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4" name="Picture 2" descr="P:\Office\INTO Logo and Branding 2008\POWERPOINT\inn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514353" y="1772816"/>
            <a:ext cx="79208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E" sz="2400" dirty="0"/>
              <a:t>Requirement for a child protection policy – template included – and provision for review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E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E" sz="2400" dirty="0"/>
              <a:t>4 categories of abuse defined….neglect, sexual, physical, emotional </a:t>
            </a:r>
          </a:p>
          <a:p>
            <a:r>
              <a:rPr lang="en-IE" sz="2400" dirty="0"/>
              <a:t> 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E" sz="2400" dirty="0"/>
              <a:t>Indicators of abuse outlined…..</a:t>
            </a:r>
            <a:r>
              <a:rPr lang="en-IE" sz="2400" dirty="0" err="1"/>
              <a:t>eg</a:t>
            </a:r>
            <a:endParaRPr lang="en-IE" sz="2400" dirty="0"/>
          </a:p>
          <a:p>
            <a:r>
              <a:rPr lang="en-IE" sz="2400" b="1" dirty="0"/>
              <a:t> </a:t>
            </a:r>
            <a:endParaRPr lang="en-IE" sz="24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IE" sz="2400" i="1" dirty="0"/>
              <a:t>Emotional Abuse</a:t>
            </a:r>
            <a:r>
              <a:rPr lang="en-IE" sz="2400" dirty="0"/>
              <a:t>…imposition of negative attributes on a child…..persistent criticism, sarcasm, hostility or blaming….use of unreasonable or overly harsh disciplinary measures….</a:t>
            </a:r>
          </a:p>
        </p:txBody>
      </p:sp>
    </p:spTree>
    <p:extLst>
      <p:ext uri="{BB962C8B-B14F-4D97-AF65-F5344CB8AC3E}">
        <p14:creationId xmlns:p14="http://schemas.microsoft.com/office/powerpoint/2010/main" val="357839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4" name="Picture 2" descr="P:\Office\INTO Logo and Branding 2008\POWERPOINT\inn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514353" y="1412776"/>
            <a:ext cx="79208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IE" sz="2400" i="1" dirty="0"/>
              <a:t>Physical Abuse</a:t>
            </a:r>
            <a:r>
              <a:rPr lang="en-IE" sz="2400" dirty="0"/>
              <a:t>….use of excessive force in handling…..pushing, shaking….hitting….terrorising with threats</a:t>
            </a:r>
            <a:r>
              <a:rPr lang="en-IE" sz="2400" dirty="0" smtClean="0"/>
              <a:t>….</a:t>
            </a:r>
          </a:p>
          <a:p>
            <a:pPr lvl="1"/>
            <a:endParaRPr lang="en-IE" sz="2400" dirty="0"/>
          </a:p>
          <a:p>
            <a:pPr lvl="1"/>
            <a:endParaRPr lang="en-IE" sz="24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E" sz="2400" dirty="0"/>
              <a:t>Dealing with disclosures: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IE" sz="2400" dirty="0"/>
              <a:t>Be aware child may be under emotional </a:t>
            </a:r>
            <a:r>
              <a:rPr lang="en-IE" sz="2400" dirty="0" smtClean="0"/>
              <a:t>stress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IE" sz="24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IE" sz="2400" dirty="0"/>
              <a:t>Reassure…..endeavour to retain trust….whilst also explaining the need for action/to involve other adults</a:t>
            </a:r>
            <a:r>
              <a:rPr lang="en-IE" sz="2400" dirty="0" smtClean="0"/>
              <a:t>….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IE" sz="24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IE" sz="2400" dirty="0"/>
              <a:t>Assure child everything will be done to protect and support…take the concern/disclosure seriously….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IE" sz="2400" dirty="0"/>
          </a:p>
          <a:p>
            <a:pPr lvl="1"/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374958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4" name="Picture 2" descr="P:\Office\INTO Logo and Branding 2008\POWERPOINT\inn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514353" y="1700808"/>
            <a:ext cx="792088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IE" sz="2400" dirty="0"/>
              <a:t>No promises not to tell anyone/explain not possible to keep information a secret…. Stay calm….listen </a:t>
            </a:r>
            <a:r>
              <a:rPr lang="en-IE" sz="2400" b="1" dirty="0"/>
              <a:t>V</a:t>
            </a:r>
            <a:r>
              <a:rPr lang="en-IE" sz="2400" dirty="0"/>
              <a:t> interview….whilst at the same time trying to establish basis of concern/disclosure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IE" sz="24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IE" sz="2400" dirty="0" smtClean="0"/>
              <a:t>Remain </a:t>
            </a:r>
            <a:r>
              <a:rPr lang="en-IE" sz="2400" dirty="0"/>
              <a:t>non-judgemental…..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IE" sz="24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IE" sz="2400" dirty="0" smtClean="0"/>
              <a:t>Indicate </a:t>
            </a:r>
            <a:r>
              <a:rPr lang="en-IE" sz="2400" dirty="0"/>
              <a:t>next steps if possible….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IE" sz="24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IE" sz="2400" dirty="0" smtClean="0"/>
              <a:t>Record </a:t>
            </a:r>
            <a:r>
              <a:rPr lang="en-IE" sz="2400" dirty="0"/>
              <a:t>the disclosure </a:t>
            </a:r>
            <a:r>
              <a:rPr lang="en-IE" sz="2400" b="1" i="1" dirty="0"/>
              <a:t>immediately</a:t>
            </a:r>
            <a:r>
              <a:rPr lang="en-IE" sz="2400" dirty="0"/>
              <a:t> ….and as far as possible in child’s own words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IE" sz="2400" dirty="0"/>
          </a:p>
          <a:p>
            <a:pPr lvl="1"/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423543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4" name="Picture 2" descr="P:\Office\INTO Logo and Branding 2008\POWERPOINT\inn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514353" y="1766421"/>
            <a:ext cx="79208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E" sz="2400" dirty="0"/>
              <a:t>Role of DLP (deputy DLP) and </a:t>
            </a:r>
            <a:r>
              <a:rPr lang="en-IE" sz="2400" dirty="0" err="1"/>
              <a:t>BofM</a:t>
            </a:r>
            <a:endParaRPr lang="en-I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E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E" sz="2400" dirty="0"/>
              <a:t>Role of the CFA/Tusla….ie </a:t>
            </a:r>
            <a:r>
              <a:rPr lang="en-IE" sz="2400" i="1" dirty="0"/>
              <a:t>“It is not the responsibility of school personnel to assess or investigate or to make enquiries of parents/carers, and in some cases it could be counter-productive for them to do so. It is a matter for </a:t>
            </a:r>
            <a:r>
              <a:rPr lang="en-IE" sz="2400" dirty="0"/>
              <a:t>[the CFA/</a:t>
            </a:r>
            <a:r>
              <a:rPr lang="en-IE" sz="2400" dirty="0" err="1"/>
              <a:t>Tusla</a:t>
            </a:r>
            <a:r>
              <a:rPr lang="en-IE" sz="2400" dirty="0"/>
              <a:t>] </a:t>
            </a:r>
            <a:r>
              <a:rPr lang="en-IE" sz="2400" i="1" dirty="0"/>
              <a:t>to assess and investigate suspected abuse and neglect and determine what action to take, including informing An Garda Síochána”</a:t>
            </a:r>
            <a:endParaRPr lang="en-I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E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E" sz="2400" dirty="0"/>
              <a:t>Follow up will likely be required by DLP/teacher</a:t>
            </a:r>
          </a:p>
          <a:p>
            <a:r>
              <a:rPr lang="en-IE" sz="2400" b="1" dirty="0"/>
              <a:t> </a:t>
            </a:r>
            <a:endParaRPr lang="en-IE" sz="24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IE" sz="2400" dirty="0"/>
          </a:p>
          <a:p>
            <a:pPr lvl="1"/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82011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262</Words>
  <Application>Microsoft Office PowerPoint</Application>
  <PresentationFormat>On-screen Show (4:3)</PresentationFormat>
  <Paragraphs>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Courier New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amcelduff@into.ie</dc:creator>
  <cp:lastModifiedBy>Merrilyn Campbell</cp:lastModifiedBy>
  <cp:revision>6</cp:revision>
  <dcterms:created xsi:type="dcterms:W3CDTF">2017-02-27T11:01:38Z</dcterms:created>
  <dcterms:modified xsi:type="dcterms:W3CDTF">2017-03-27T15:16:17Z</dcterms:modified>
</cp:coreProperties>
</file>