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handoutMasterIdLst>
    <p:handoutMasterId r:id="rId9"/>
  </p:handoutMasterIdLst>
  <p:sldIdLst>
    <p:sldId id="311" r:id="rId2"/>
    <p:sldId id="563" r:id="rId3"/>
    <p:sldId id="281" r:id="rId4"/>
    <p:sldId id="562" r:id="rId5"/>
    <p:sldId id="565" r:id="rId6"/>
    <p:sldId id="561" r:id="rId7"/>
  </p:sldIdLst>
  <p:sldSz cx="9144000" cy="6858000" type="screen4x3"/>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882" y="108"/>
      </p:cViewPr>
      <p:guideLst>
        <p:guide orient="horz" pos="2160"/>
        <p:guide pos="2880"/>
      </p:guideLst>
    </p:cSldViewPr>
  </p:slideViewPr>
  <p:notesTextViewPr>
    <p:cViewPr>
      <p:scale>
        <a:sx n="1" d="1"/>
        <a:sy n="1" d="1"/>
      </p:scale>
      <p:origin x="0" y="0"/>
    </p:cViewPr>
  </p:notesTextViewPr>
  <p:sorterViewPr>
    <p:cViewPr>
      <p:scale>
        <a:sx n="70" d="100"/>
        <a:sy n="7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0727" tIns="45363" rIns="90727" bIns="45363" rtlCol="0"/>
          <a:lstStyle>
            <a:lvl1pPr algn="l">
              <a:defRPr sz="1200"/>
            </a:lvl1pPr>
          </a:lstStyle>
          <a:p>
            <a:endParaRPr lang="en-IE" dirty="0"/>
          </a:p>
        </p:txBody>
      </p:sp>
      <p:sp>
        <p:nvSpPr>
          <p:cNvPr id="3" name="Date Placeholder 2"/>
          <p:cNvSpPr>
            <a:spLocks noGrp="1"/>
          </p:cNvSpPr>
          <p:nvPr>
            <p:ph type="dt" sz="quarter" idx="1"/>
          </p:nvPr>
        </p:nvSpPr>
        <p:spPr>
          <a:xfrm>
            <a:off x="3777607" y="0"/>
            <a:ext cx="2889938" cy="496332"/>
          </a:xfrm>
          <a:prstGeom prst="rect">
            <a:avLst/>
          </a:prstGeom>
        </p:spPr>
        <p:txBody>
          <a:bodyPr vert="horz" lIns="90727" tIns="45363" rIns="90727" bIns="45363" rtlCol="0"/>
          <a:lstStyle>
            <a:lvl1pPr algn="r">
              <a:defRPr sz="1200"/>
            </a:lvl1pPr>
          </a:lstStyle>
          <a:p>
            <a:fld id="{1D8F153A-3CF2-40B5-BE43-46ECBC2B6B62}" type="datetimeFigureOut">
              <a:rPr lang="en-IE" smtClean="0"/>
              <a:t>27/03/2017</a:t>
            </a:fld>
            <a:endParaRPr lang="en-IE" dirty="0"/>
          </a:p>
        </p:txBody>
      </p:sp>
      <p:sp>
        <p:nvSpPr>
          <p:cNvPr id="4" name="Footer Placeholder 3"/>
          <p:cNvSpPr>
            <a:spLocks noGrp="1"/>
          </p:cNvSpPr>
          <p:nvPr>
            <p:ph type="ftr" sz="quarter" idx="2"/>
          </p:nvPr>
        </p:nvSpPr>
        <p:spPr>
          <a:xfrm>
            <a:off x="0" y="9428584"/>
            <a:ext cx="2889938" cy="496332"/>
          </a:xfrm>
          <a:prstGeom prst="rect">
            <a:avLst/>
          </a:prstGeom>
        </p:spPr>
        <p:txBody>
          <a:bodyPr vert="horz" lIns="90727" tIns="45363" rIns="90727" bIns="45363" rtlCol="0" anchor="b"/>
          <a:lstStyle>
            <a:lvl1pPr algn="l">
              <a:defRPr sz="1200"/>
            </a:lvl1pPr>
          </a:lstStyle>
          <a:p>
            <a:endParaRPr lang="en-IE" dirty="0"/>
          </a:p>
        </p:txBody>
      </p:sp>
      <p:sp>
        <p:nvSpPr>
          <p:cNvPr id="5" name="Slide Number Placeholder 4"/>
          <p:cNvSpPr>
            <a:spLocks noGrp="1"/>
          </p:cNvSpPr>
          <p:nvPr>
            <p:ph type="sldNum" sz="quarter" idx="3"/>
          </p:nvPr>
        </p:nvSpPr>
        <p:spPr>
          <a:xfrm>
            <a:off x="3777607" y="9428584"/>
            <a:ext cx="2889938" cy="496332"/>
          </a:xfrm>
          <a:prstGeom prst="rect">
            <a:avLst/>
          </a:prstGeom>
        </p:spPr>
        <p:txBody>
          <a:bodyPr vert="horz" lIns="90727" tIns="45363" rIns="90727" bIns="45363" rtlCol="0" anchor="b"/>
          <a:lstStyle>
            <a:lvl1pPr algn="r">
              <a:defRPr sz="1200"/>
            </a:lvl1pPr>
          </a:lstStyle>
          <a:p>
            <a:fld id="{2086C0C4-2AF3-46DC-8BE7-972FE44EBFF7}" type="slidenum">
              <a:rPr lang="en-IE" smtClean="0"/>
              <a:t>‹#›</a:t>
            </a:fld>
            <a:endParaRPr lang="en-IE" dirty="0"/>
          </a:p>
        </p:txBody>
      </p:sp>
    </p:spTree>
    <p:extLst>
      <p:ext uri="{BB962C8B-B14F-4D97-AF65-F5344CB8AC3E}">
        <p14:creationId xmlns:p14="http://schemas.microsoft.com/office/powerpoint/2010/main" val="26671139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0727" tIns="45363" rIns="90727" bIns="45363" rtlCol="0"/>
          <a:lstStyle>
            <a:lvl1pPr algn="l">
              <a:defRPr sz="1200"/>
            </a:lvl1pPr>
          </a:lstStyle>
          <a:p>
            <a:endParaRPr lang="en-IE" dirty="0"/>
          </a:p>
        </p:txBody>
      </p:sp>
      <p:sp>
        <p:nvSpPr>
          <p:cNvPr id="3" name="Date Placeholder 2"/>
          <p:cNvSpPr>
            <a:spLocks noGrp="1"/>
          </p:cNvSpPr>
          <p:nvPr>
            <p:ph type="dt" idx="1"/>
          </p:nvPr>
        </p:nvSpPr>
        <p:spPr>
          <a:xfrm>
            <a:off x="3777607" y="0"/>
            <a:ext cx="2889938" cy="496332"/>
          </a:xfrm>
          <a:prstGeom prst="rect">
            <a:avLst/>
          </a:prstGeom>
        </p:spPr>
        <p:txBody>
          <a:bodyPr vert="horz" lIns="90727" tIns="45363" rIns="90727" bIns="45363" rtlCol="0"/>
          <a:lstStyle>
            <a:lvl1pPr algn="r">
              <a:defRPr sz="1200"/>
            </a:lvl1pPr>
          </a:lstStyle>
          <a:p>
            <a:fld id="{3F3790ED-8F8B-47E3-98C4-4A126D3A0E6C}" type="datetimeFigureOut">
              <a:rPr lang="en-IE" smtClean="0"/>
              <a:t>27/03/2017</a:t>
            </a:fld>
            <a:endParaRPr lang="en-IE" dirty="0"/>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0727" tIns="45363" rIns="90727" bIns="45363" rtlCol="0" anchor="ctr"/>
          <a:lstStyle/>
          <a:p>
            <a:endParaRPr lang="en-IE" dirty="0"/>
          </a:p>
        </p:txBody>
      </p:sp>
      <p:sp>
        <p:nvSpPr>
          <p:cNvPr id="5" name="Notes Placeholder 4"/>
          <p:cNvSpPr>
            <a:spLocks noGrp="1"/>
          </p:cNvSpPr>
          <p:nvPr>
            <p:ph type="body" sz="quarter" idx="3"/>
          </p:nvPr>
        </p:nvSpPr>
        <p:spPr>
          <a:xfrm>
            <a:off x="666909" y="4715154"/>
            <a:ext cx="5335270" cy="4466987"/>
          </a:xfrm>
          <a:prstGeom prst="rect">
            <a:avLst/>
          </a:prstGeom>
        </p:spPr>
        <p:txBody>
          <a:bodyPr vert="horz" lIns="90727" tIns="45363" rIns="90727" bIns="4536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9428584"/>
            <a:ext cx="2889938" cy="496332"/>
          </a:xfrm>
          <a:prstGeom prst="rect">
            <a:avLst/>
          </a:prstGeom>
        </p:spPr>
        <p:txBody>
          <a:bodyPr vert="horz" lIns="90727" tIns="45363" rIns="90727" bIns="45363" rtlCol="0" anchor="b"/>
          <a:lstStyle>
            <a:lvl1pPr algn="l">
              <a:defRPr sz="1200"/>
            </a:lvl1pPr>
          </a:lstStyle>
          <a:p>
            <a:endParaRPr lang="en-IE" dirty="0"/>
          </a:p>
        </p:txBody>
      </p:sp>
      <p:sp>
        <p:nvSpPr>
          <p:cNvPr id="7" name="Slide Number Placeholder 6"/>
          <p:cNvSpPr>
            <a:spLocks noGrp="1"/>
          </p:cNvSpPr>
          <p:nvPr>
            <p:ph type="sldNum" sz="quarter" idx="5"/>
          </p:nvPr>
        </p:nvSpPr>
        <p:spPr>
          <a:xfrm>
            <a:off x="3777607" y="9428584"/>
            <a:ext cx="2889938" cy="496332"/>
          </a:xfrm>
          <a:prstGeom prst="rect">
            <a:avLst/>
          </a:prstGeom>
        </p:spPr>
        <p:txBody>
          <a:bodyPr vert="horz" lIns="90727" tIns="45363" rIns="90727" bIns="45363" rtlCol="0" anchor="b"/>
          <a:lstStyle>
            <a:lvl1pPr algn="r">
              <a:defRPr sz="1200"/>
            </a:lvl1pPr>
          </a:lstStyle>
          <a:p>
            <a:fld id="{63245526-10B8-4E3F-9488-3B75E26FF52B}" type="slidenum">
              <a:rPr lang="en-IE" smtClean="0"/>
              <a:t>‹#›</a:t>
            </a:fld>
            <a:endParaRPr lang="en-IE" dirty="0"/>
          </a:p>
        </p:txBody>
      </p:sp>
    </p:spTree>
    <p:extLst>
      <p:ext uri="{BB962C8B-B14F-4D97-AF65-F5344CB8AC3E}">
        <p14:creationId xmlns:p14="http://schemas.microsoft.com/office/powerpoint/2010/main" val="2374719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44">
              <a:defRPr/>
            </a:pPr>
            <a:endParaRPr lang="en-IE" dirty="0"/>
          </a:p>
        </p:txBody>
      </p:sp>
      <p:sp>
        <p:nvSpPr>
          <p:cNvPr id="4" name="Slide Number Placeholder 3"/>
          <p:cNvSpPr>
            <a:spLocks noGrp="1"/>
          </p:cNvSpPr>
          <p:nvPr>
            <p:ph type="sldNum" sz="quarter" idx="10"/>
          </p:nvPr>
        </p:nvSpPr>
        <p:spPr/>
        <p:txBody>
          <a:bodyPr/>
          <a:lstStyle/>
          <a:p>
            <a:fld id="{BC2E093E-201F-4E0D-8DD2-26EAB0484B87}" type="slidenum">
              <a:rPr lang="en-IE" smtClean="0"/>
              <a:t>1</a:t>
            </a:fld>
            <a:endParaRPr lang="en-IE" dirty="0"/>
          </a:p>
        </p:txBody>
      </p:sp>
    </p:spTree>
    <p:extLst>
      <p:ext uri="{BB962C8B-B14F-4D97-AF65-F5344CB8AC3E}">
        <p14:creationId xmlns:p14="http://schemas.microsoft.com/office/powerpoint/2010/main" val="22225360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The INTO/Management Complaints Procedure voluntary agreement</a:t>
            </a:r>
            <a:br>
              <a:rPr lang="en-IE" dirty="0"/>
            </a:br>
            <a:r>
              <a:rPr lang="en-IE" dirty="0"/>
              <a:t>between the INTO and the management bodies in relation to the handling of parental complaints.</a:t>
            </a:r>
            <a:br>
              <a:rPr lang="en-IE" dirty="0"/>
            </a:br>
            <a:r>
              <a:rPr lang="en-IE" dirty="0"/>
              <a:t>very effective- an incremental</a:t>
            </a:r>
            <a:br>
              <a:rPr lang="en-IE" dirty="0"/>
            </a:br>
            <a:r>
              <a:rPr lang="en-IE" dirty="0"/>
              <a:t>informal to formal- for direct engagement between parties in order to</a:t>
            </a:r>
            <a:br>
              <a:rPr lang="en-IE" dirty="0"/>
            </a:br>
            <a:r>
              <a:rPr lang="en-IE" dirty="0"/>
              <a:t>achieve resolution and for fair procedures. This is the procedure which continues to be used by</a:t>
            </a:r>
            <a:br>
              <a:rPr lang="en-IE" dirty="0"/>
            </a:br>
            <a:r>
              <a:rPr lang="en-IE" dirty="0"/>
              <a:t>primary schools to effectively address and resolve parental issues or concerns.</a:t>
            </a:r>
          </a:p>
          <a:p>
            <a:endParaRPr lang="en-IE" dirty="0"/>
          </a:p>
          <a:p>
            <a:r>
              <a:rPr lang="en-IE" b="1" dirty="0"/>
              <a:t>Stage 1</a:t>
            </a:r>
            <a:endParaRPr lang="en-IE" dirty="0"/>
          </a:p>
          <a:p>
            <a:r>
              <a:rPr lang="en-IE" dirty="0"/>
              <a:t>A parent/guardian who wishes to make a complaint should, unless there are local arrangements to the contrary, approach the class teacher with a view to resolving the complaint.</a:t>
            </a:r>
          </a:p>
          <a:p>
            <a:r>
              <a:rPr lang="en-IE" dirty="0"/>
              <a:t>Where the parent/guardian is unable to resolve the complaint with the class teacher s/he should approach the principal with a view to resolving it.</a:t>
            </a:r>
          </a:p>
          <a:p>
            <a:r>
              <a:rPr lang="en-IE" dirty="0"/>
              <a:t>If the complaint is still unresolved the parent/guardian should raise the matter with the chairperson of the board of management with a view to resolving it.</a:t>
            </a:r>
          </a:p>
          <a:p>
            <a:r>
              <a:rPr lang="en-IE" b="1" dirty="0"/>
              <a:t>Stage 2</a:t>
            </a:r>
            <a:endParaRPr lang="en-IE" dirty="0"/>
          </a:p>
          <a:p>
            <a:r>
              <a:rPr lang="en-IE" dirty="0"/>
              <a:t>If the complaint is still unresolved and the parent/guardian wishes to pursue the matter further s/he should lodge the complaint in writing with the chairperson of the board of management.</a:t>
            </a:r>
          </a:p>
          <a:p>
            <a:r>
              <a:rPr lang="en-IE" dirty="0"/>
              <a:t>The chairperson should bring the precise nature of the written complaint to the notice of the teacher and seek to resolve the matter between the parties within five days of receipt of the written complaint.</a:t>
            </a:r>
          </a:p>
          <a:p>
            <a:r>
              <a:rPr lang="en-IE" b="1" dirty="0"/>
              <a:t>Stage 3</a:t>
            </a:r>
            <a:endParaRPr lang="en-IE" dirty="0"/>
          </a:p>
          <a:p>
            <a:r>
              <a:rPr lang="en-IE" dirty="0"/>
              <a:t>If the complaint is not resolved informally, the chairperson should, subject to the general authorisation of the board and except in those cases where the chairperson deems the particular authorisation of the board to be required:</a:t>
            </a:r>
          </a:p>
          <a:p>
            <a:r>
              <a:rPr lang="en-IE" dirty="0"/>
              <a:t>a) supply the teacher with a copy of the written complaint; and</a:t>
            </a:r>
            <a:br>
              <a:rPr lang="en-IE" dirty="0"/>
            </a:br>
            <a:r>
              <a:rPr lang="en-IE" dirty="0"/>
              <a:t>b) arrange a meeting with the teacher and, where applicable, the principal teacher with a view to resolving the complaint. Such a meeting should take place within 10 days of receipt of the written </a:t>
            </a:r>
            <a:r>
              <a:rPr lang="en-IE" dirty="0" err="1"/>
              <a:t>complaint.</a:t>
            </a:r>
            <a:r>
              <a:rPr lang="en-IE" b="1" dirty="0" err="1"/>
              <a:t>Stage</a:t>
            </a:r>
            <a:r>
              <a:rPr lang="en-IE" b="1" dirty="0"/>
              <a:t> 4</a:t>
            </a:r>
            <a:endParaRPr lang="en-IE" dirty="0"/>
          </a:p>
          <a:p>
            <a:r>
              <a:rPr lang="en-IE" dirty="0"/>
              <a:t>If the complaint is still not resolved the chairperson should make a formal report to the board within 10 days of the meeting referred to in 3(b).</a:t>
            </a:r>
          </a:p>
          <a:p>
            <a:r>
              <a:rPr lang="en-IE" dirty="0"/>
              <a:t>If the board considers that the complaint is not substantiated the teacher and the complainant should be so informed within three days of the board meeting.</a:t>
            </a:r>
          </a:p>
          <a:p>
            <a:r>
              <a:rPr lang="en-IE" dirty="0"/>
              <a:t>If the board considers that the complaint is substantiated or that it warrants further investigation it proceeds as follows</a:t>
            </a:r>
          </a:p>
          <a:p>
            <a:endParaRPr lang="en-IE" dirty="0"/>
          </a:p>
        </p:txBody>
      </p:sp>
      <p:sp>
        <p:nvSpPr>
          <p:cNvPr id="4" name="Slide Number Placeholder 3"/>
          <p:cNvSpPr>
            <a:spLocks noGrp="1"/>
          </p:cNvSpPr>
          <p:nvPr>
            <p:ph type="sldNum" sz="quarter" idx="10"/>
          </p:nvPr>
        </p:nvSpPr>
        <p:spPr/>
        <p:txBody>
          <a:bodyPr/>
          <a:lstStyle/>
          <a:p>
            <a:fld id="{63245526-10B8-4E3F-9488-3B75E26FF52B}" type="slidenum">
              <a:rPr lang="en-IE" smtClean="0"/>
              <a:t>3</a:t>
            </a:fld>
            <a:endParaRPr lang="en-IE" dirty="0"/>
          </a:p>
        </p:txBody>
      </p:sp>
    </p:spTree>
    <p:extLst>
      <p:ext uri="{BB962C8B-B14F-4D97-AF65-F5344CB8AC3E}">
        <p14:creationId xmlns:p14="http://schemas.microsoft.com/office/powerpoint/2010/main" val="3528427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The INTO/Management Complaints Procedure voluntary agreement</a:t>
            </a:r>
            <a:br>
              <a:rPr lang="en-IE" dirty="0"/>
            </a:br>
            <a:r>
              <a:rPr lang="en-IE" dirty="0"/>
              <a:t>between the INTO and the management bodies in relation to the handling of parental complaints.</a:t>
            </a:r>
            <a:br>
              <a:rPr lang="en-IE" dirty="0"/>
            </a:br>
            <a:r>
              <a:rPr lang="en-IE" dirty="0"/>
              <a:t>very effective- an incremental</a:t>
            </a:r>
            <a:br>
              <a:rPr lang="en-IE" dirty="0"/>
            </a:br>
            <a:r>
              <a:rPr lang="en-IE" dirty="0"/>
              <a:t>informal to formal- for direct engagement between parties in order to</a:t>
            </a:r>
            <a:br>
              <a:rPr lang="en-IE" dirty="0"/>
            </a:br>
            <a:r>
              <a:rPr lang="en-IE" dirty="0"/>
              <a:t>achieve resolution and for fair procedures. This is the procedure which continues to be used by</a:t>
            </a:r>
            <a:br>
              <a:rPr lang="en-IE" dirty="0"/>
            </a:br>
            <a:r>
              <a:rPr lang="en-IE" dirty="0"/>
              <a:t>primary schools to effectively address and resolve parental issues or concerns.</a:t>
            </a:r>
          </a:p>
        </p:txBody>
      </p:sp>
      <p:sp>
        <p:nvSpPr>
          <p:cNvPr id="4" name="Slide Number Placeholder 3"/>
          <p:cNvSpPr>
            <a:spLocks noGrp="1"/>
          </p:cNvSpPr>
          <p:nvPr>
            <p:ph type="sldNum" sz="quarter" idx="10"/>
          </p:nvPr>
        </p:nvSpPr>
        <p:spPr/>
        <p:txBody>
          <a:bodyPr/>
          <a:lstStyle/>
          <a:p>
            <a:fld id="{63245526-10B8-4E3F-9488-3B75E26FF52B}" type="slidenum">
              <a:rPr lang="en-IE" smtClean="0"/>
              <a:t>4</a:t>
            </a:fld>
            <a:endParaRPr lang="en-IE" dirty="0"/>
          </a:p>
        </p:txBody>
      </p:sp>
    </p:spTree>
    <p:extLst>
      <p:ext uri="{BB962C8B-B14F-4D97-AF65-F5344CB8AC3E}">
        <p14:creationId xmlns:p14="http://schemas.microsoft.com/office/powerpoint/2010/main" val="3528427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The INTO/Management Complaints Procedure voluntary agreement</a:t>
            </a:r>
            <a:br>
              <a:rPr lang="en-IE" dirty="0"/>
            </a:br>
            <a:r>
              <a:rPr lang="en-IE" dirty="0"/>
              <a:t>between the INTO and the management bodies in relation to the handling of parental complaints.</a:t>
            </a:r>
            <a:br>
              <a:rPr lang="en-IE" dirty="0"/>
            </a:br>
            <a:r>
              <a:rPr lang="en-IE" dirty="0"/>
              <a:t>very effective- an incremental</a:t>
            </a:r>
            <a:br>
              <a:rPr lang="en-IE" dirty="0"/>
            </a:br>
            <a:r>
              <a:rPr lang="en-IE" dirty="0"/>
              <a:t>informal to formal- for direct engagement between parties in order to</a:t>
            </a:r>
            <a:br>
              <a:rPr lang="en-IE" dirty="0"/>
            </a:br>
            <a:r>
              <a:rPr lang="en-IE" dirty="0"/>
              <a:t>achieve resolution and for fair procedures. This is the procedure which continues to be used by</a:t>
            </a:r>
            <a:br>
              <a:rPr lang="en-IE" dirty="0"/>
            </a:br>
            <a:r>
              <a:rPr lang="en-IE" dirty="0"/>
              <a:t>primary schools to effectively address and resolve parental issues or concerns.</a:t>
            </a:r>
          </a:p>
        </p:txBody>
      </p:sp>
      <p:sp>
        <p:nvSpPr>
          <p:cNvPr id="4" name="Slide Number Placeholder 3"/>
          <p:cNvSpPr>
            <a:spLocks noGrp="1"/>
          </p:cNvSpPr>
          <p:nvPr>
            <p:ph type="sldNum" sz="quarter" idx="10"/>
          </p:nvPr>
        </p:nvSpPr>
        <p:spPr/>
        <p:txBody>
          <a:bodyPr/>
          <a:lstStyle/>
          <a:p>
            <a:fld id="{63245526-10B8-4E3F-9488-3B75E26FF52B}" type="slidenum">
              <a:rPr lang="en-IE" smtClean="0"/>
              <a:t>5</a:t>
            </a:fld>
            <a:endParaRPr lang="en-IE" dirty="0"/>
          </a:p>
        </p:txBody>
      </p:sp>
    </p:spTree>
    <p:extLst>
      <p:ext uri="{BB962C8B-B14F-4D97-AF65-F5344CB8AC3E}">
        <p14:creationId xmlns:p14="http://schemas.microsoft.com/office/powerpoint/2010/main" val="40708129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0225" indent="-340225">
              <a:lnSpc>
                <a:spcPct val="115000"/>
              </a:lnSpc>
              <a:buFont typeface="Symbol"/>
              <a:buChar char=""/>
            </a:pPr>
            <a:r>
              <a:rPr lang="en-IE" sz="2800" dirty="0">
                <a:latin typeface="Georgia" pitchFamily="18" charset="0"/>
                <a:ea typeface="Calibri"/>
                <a:cs typeface="Times New Roman"/>
              </a:rPr>
              <a:t>The Provisions…..commenced on 25 July, 2016 ….notice to all teachers</a:t>
            </a:r>
          </a:p>
          <a:p>
            <a:pPr marL="340225" indent="-340225">
              <a:lnSpc>
                <a:spcPct val="115000"/>
              </a:lnSpc>
              <a:buFont typeface="Symbol"/>
              <a:buChar char=""/>
            </a:pPr>
            <a:r>
              <a:rPr lang="en-IE" sz="2800" dirty="0">
                <a:latin typeface="Georgia" pitchFamily="18" charset="0"/>
                <a:ea typeface="Calibri"/>
                <a:cs typeface="Times New Roman"/>
              </a:rPr>
              <a:t>Implications: </a:t>
            </a:r>
          </a:p>
          <a:p>
            <a:pPr marL="737155" lvl="1" indent="-283521">
              <a:lnSpc>
                <a:spcPct val="115000"/>
              </a:lnSpc>
              <a:buFont typeface="Courier New"/>
              <a:buChar char="o"/>
            </a:pPr>
            <a:r>
              <a:rPr lang="en-IE" sz="2800" dirty="0">
                <a:latin typeface="Georgia" pitchFamily="18" charset="0"/>
                <a:ea typeface="Calibri"/>
                <a:cs typeface="Times New Roman"/>
              </a:rPr>
              <a:t>Knowledge by teachers of the Code of Conduct</a:t>
            </a:r>
          </a:p>
          <a:p>
            <a:pPr marL="737155" lvl="1" indent="-283521">
              <a:lnSpc>
                <a:spcPct val="115000"/>
              </a:lnSpc>
              <a:buFont typeface="Courier New"/>
              <a:buChar char="o"/>
            </a:pPr>
            <a:r>
              <a:rPr lang="en-IE" sz="2800" dirty="0">
                <a:latin typeface="Georgia" pitchFamily="18" charset="0"/>
                <a:ea typeface="Calibri"/>
                <a:cs typeface="Times New Roman"/>
              </a:rPr>
              <a:t>Correct use of Complaints &amp; Disciplinary Procedures at local level</a:t>
            </a:r>
          </a:p>
          <a:p>
            <a:pPr marL="340225" indent="-340225">
              <a:lnSpc>
                <a:spcPct val="115000"/>
              </a:lnSpc>
              <a:buFont typeface="Symbol"/>
              <a:buChar char=""/>
            </a:pPr>
            <a:r>
              <a:rPr lang="en-IE" sz="2800" dirty="0">
                <a:latin typeface="Georgia" pitchFamily="18" charset="0"/>
                <a:ea typeface="Calibri"/>
                <a:cs typeface="Times New Roman"/>
              </a:rPr>
              <a:t>INTO Support &amp; Representation</a:t>
            </a:r>
          </a:p>
          <a:p>
            <a:pPr marL="340225" indent="-340225">
              <a:lnSpc>
                <a:spcPct val="115000"/>
              </a:lnSpc>
              <a:spcAft>
                <a:spcPts val="992"/>
              </a:spcAft>
              <a:buFont typeface="Symbol"/>
              <a:buChar char=""/>
            </a:pPr>
            <a:r>
              <a:rPr lang="en-IE" sz="2800" dirty="0">
                <a:latin typeface="Georgia" pitchFamily="18" charset="0"/>
                <a:ea typeface="Calibri"/>
                <a:cs typeface="Times New Roman"/>
              </a:rPr>
              <a:t>Case Law</a:t>
            </a:r>
          </a:p>
          <a:p>
            <a:endParaRPr lang="en-IE" dirty="0"/>
          </a:p>
        </p:txBody>
      </p:sp>
      <p:sp>
        <p:nvSpPr>
          <p:cNvPr id="4" name="Slide Number Placeholder 3"/>
          <p:cNvSpPr>
            <a:spLocks noGrp="1"/>
          </p:cNvSpPr>
          <p:nvPr>
            <p:ph type="sldNum" sz="quarter" idx="10"/>
          </p:nvPr>
        </p:nvSpPr>
        <p:spPr/>
        <p:txBody>
          <a:bodyPr/>
          <a:lstStyle/>
          <a:p>
            <a:fld id="{63245526-10B8-4E3F-9488-3B75E26FF52B}" type="slidenum">
              <a:rPr lang="en-IE" smtClean="0"/>
              <a:t>6</a:t>
            </a:fld>
            <a:endParaRPr lang="en-IE" dirty="0"/>
          </a:p>
        </p:txBody>
      </p:sp>
    </p:spTree>
    <p:extLst>
      <p:ext uri="{BB962C8B-B14F-4D97-AF65-F5344CB8AC3E}">
        <p14:creationId xmlns:p14="http://schemas.microsoft.com/office/powerpoint/2010/main" val="34250466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Tree>
    <p:extLst>
      <p:ext uri="{BB962C8B-B14F-4D97-AF65-F5344CB8AC3E}">
        <p14:creationId xmlns:p14="http://schemas.microsoft.com/office/powerpoint/2010/main" val="3733832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6949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a:prstGeom prst="rect">
            <a:avLst/>
          </a:prstGeo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28652" y="365125"/>
            <a:ext cx="5762625"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40838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GB"/>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970238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3"/>
            <a:ext cx="7886700" cy="2852737"/>
          </a:xfrm>
          <a:prstGeom prst="rect">
            <a:avLst/>
          </a:prstGeo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9"/>
            <a:ext cx="78867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516901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GB"/>
          </a:p>
        </p:txBody>
      </p:sp>
      <p:sp>
        <p:nvSpPr>
          <p:cNvPr id="3" name="Content Placeholder 2"/>
          <p:cNvSpPr>
            <a:spLocks noGrp="1"/>
          </p:cNvSpPr>
          <p:nvPr>
            <p:ph sz="half" idx="1"/>
          </p:nvPr>
        </p:nvSpPr>
        <p:spPr>
          <a:xfrm>
            <a:off x="628650" y="1825625"/>
            <a:ext cx="386715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825625"/>
            <a:ext cx="386715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632055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6"/>
            <a:ext cx="7886700" cy="1325563"/>
          </a:xfrm>
          <a:prstGeom prst="rect">
            <a:avLst/>
          </a:prstGeom>
        </p:spPr>
        <p:txBody>
          <a:bodyPr/>
          <a:lstStyle/>
          <a:p>
            <a:r>
              <a:rPr lang="en-US"/>
              <a:t>Click to edit Master title style</a:t>
            </a:r>
            <a:endParaRPr lang="en-GB"/>
          </a:p>
        </p:txBody>
      </p:sp>
      <p:sp>
        <p:nvSpPr>
          <p:cNvPr id="3" name="Text Placeholder 2"/>
          <p:cNvSpPr>
            <a:spLocks noGrp="1"/>
          </p:cNvSpPr>
          <p:nvPr>
            <p:ph type="body" idx="1"/>
          </p:nvPr>
        </p:nvSpPr>
        <p:spPr>
          <a:xfrm>
            <a:off x="630239"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9" y="2505075"/>
            <a:ext cx="386873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179740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GB"/>
          </a:p>
        </p:txBody>
      </p:sp>
    </p:spTree>
    <p:extLst>
      <p:ext uri="{BB962C8B-B14F-4D97-AF65-F5344CB8AC3E}">
        <p14:creationId xmlns:p14="http://schemas.microsoft.com/office/powerpoint/2010/main" val="1573337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5938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40" y="457200"/>
            <a:ext cx="2949575" cy="1600200"/>
          </a:xfrm>
          <a:prstGeom prst="rect">
            <a:avLst/>
          </a:prstGeo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6"/>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40"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680236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40" y="457200"/>
            <a:ext cx="2949575" cy="1600200"/>
          </a:xfrm>
          <a:prstGeom prst="rect">
            <a:avLst/>
          </a:prstGeo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6"/>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endParaRPr lang="en-GB" noProof="0" dirty="0"/>
          </a:p>
        </p:txBody>
      </p:sp>
      <p:sp>
        <p:nvSpPr>
          <p:cNvPr id="4" name="Text Placeholder 3"/>
          <p:cNvSpPr>
            <a:spLocks noGrp="1"/>
          </p:cNvSpPr>
          <p:nvPr>
            <p:ph type="body" sz="half" idx="2"/>
          </p:nvPr>
        </p:nvSpPr>
        <p:spPr>
          <a:xfrm>
            <a:off x="630240"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065263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4" descr="inne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5893700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MS PGothic" panose="020B0600070205080204" pitchFamily="34" charset="-128"/>
        </a:defRPr>
      </a:lvl2pPr>
      <a:lvl3pPr algn="ctr" rtl="0" eaLnBrk="0" fontAlgn="base" hangingPunct="0">
        <a:spcBef>
          <a:spcPct val="0"/>
        </a:spcBef>
        <a:spcAft>
          <a:spcPct val="0"/>
        </a:spcAft>
        <a:defRPr sz="4400">
          <a:solidFill>
            <a:schemeClr val="tx2"/>
          </a:solidFill>
          <a:latin typeface="Arial" panose="020B0604020202020204" pitchFamily="34" charset="0"/>
          <a:ea typeface="MS PGothic" panose="020B0600070205080204" pitchFamily="34" charset="-128"/>
        </a:defRPr>
      </a:lvl3pPr>
      <a:lvl4pPr algn="ctr" rtl="0" eaLnBrk="0" fontAlgn="base" hangingPunct="0">
        <a:spcBef>
          <a:spcPct val="0"/>
        </a:spcBef>
        <a:spcAft>
          <a:spcPct val="0"/>
        </a:spcAft>
        <a:defRPr sz="4400">
          <a:solidFill>
            <a:schemeClr val="tx2"/>
          </a:solidFill>
          <a:latin typeface="Arial" panose="020B0604020202020204" pitchFamily="34" charset="0"/>
          <a:ea typeface="MS PGothic" panose="020B0600070205080204" pitchFamily="34" charset="-128"/>
        </a:defRPr>
      </a:lvl4pPr>
      <a:lvl5pPr algn="ctr" rtl="0" eaLnBrk="0" fontAlgn="base" hangingPunct="0">
        <a:spcBef>
          <a:spcPct val="0"/>
        </a:spcBef>
        <a:spcAft>
          <a:spcPct val="0"/>
        </a:spcAft>
        <a:defRPr sz="4400">
          <a:solidFill>
            <a:schemeClr val="tx2"/>
          </a:solidFill>
          <a:latin typeface="Arial" panose="020B0604020202020204" pitchFamily="34" charset="0"/>
          <a:ea typeface="MS PGothic" panose="020B0600070205080204" pitchFamily="34" charset="-128"/>
        </a:defRPr>
      </a:lvl5pPr>
      <a:lvl6pPr marL="457200" algn="ctr" rtl="0" eaLnBrk="1" fontAlgn="base" hangingPunct="1">
        <a:spcBef>
          <a:spcPct val="0"/>
        </a:spcBef>
        <a:spcAft>
          <a:spcPct val="0"/>
        </a:spcAft>
        <a:defRPr sz="4400">
          <a:solidFill>
            <a:schemeClr val="tx2"/>
          </a:solidFill>
          <a:latin typeface="Arial" panose="020B0604020202020204" pitchFamily="34" charset="0"/>
          <a:ea typeface="MS PGothic" panose="020B0600070205080204" pitchFamily="34" charset="-128"/>
        </a:defRPr>
      </a:lvl6pPr>
      <a:lvl7pPr marL="914400" algn="ctr" rtl="0" eaLnBrk="1" fontAlgn="base" hangingPunct="1">
        <a:spcBef>
          <a:spcPct val="0"/>
        </a:spcBef>
        <a:spcAft>
          <a:spcPct val="0"/>
        </a:spcAft>
        <a:defRPr sz="4400">
          <a:solidFill>
            <a:schemeClr val="tx2"/>
          </a:solidFill>
          <a:latin typeface="Arial" panose="020B0604020202020204" pitchFamily="34" charset="0"/>
          <a:ea typeface="MS PGothic" panose="020B0600070205080204" pitchFamily="34" charset="-128"/>
        </a:defRPr>
      </a:lvl7pPr>
      <a:lvl8pPr marL="1371600" algn="ctr" rtl="0" eaLnBrk="1" fontAlgn="base" hangingPunct="1">
        <a:spcBef>
          <a:spcPct val="0"/>
        </a:spcBef>
        <a:spcAft>
          <a:spcPct val="0"/>
        </a:spcAft>
        <a:defRPr sz="4400">
          <a:solidFill>
            <a:schemeClr val="tx2"/>
          </a:solidFill>
          <a:latin typeface="Arial" panose="020B0604020202020204" pitchFamily="34" charset="0"/>
          <a:ea typeface="MS PGothic" panose="020B0600070205080204" pitchFamily="34" charset="-128"/>
        </a:defRPr>
      </a:lvl8pPr>
      <a:lvl9pPr marL="1828800" algn="ctr" rtl="0" eaLnBrk="1" fontAlgn="base" hangingPunct="1">
        <a:spcBef>
          <a:spcPct val="0"/>
        </a:spcBef>
        <a:spcAft>
          <a:spcPct val="0"/>
        </a:spcAft>
        <a:defRPr sz="4400">
          <a:solidFill>
            <a:schemeClr val="tx2"/>
          </a:solidFill>
          <a:latin typeface="Arial" panose="020B0604020202020204" pitchFamily="34" charset="0"/>
          <a:ea typeface="MS PGothic" panose="020B0600070205080204" pitchFamily="34" charset="-128"/>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over"/>
          <p:cNvPicPr>
            <a:picLocks noChangeAspect="1" noChangeArrowheads="1"/>
          </p:cNvPicPr>
          <p:nvPr/>
        </p:nvPicPr>
        <p:blipFill>
          <a:blip r:embed="rId3" cstate="print"/>
          <a:srcRect/>
          <a:stretch>
            <a:fillRect/>
          </a:stretch>
        </p:blipFill>
        <p:spPr bwMode="auto">
          <a:xfrm>
            <a:off x="15821" y="-1623"/>
            <a:ext cx="9209761" cy="6854825"/>
          </a:xfrm>
          <a:prstGeom prst="rect">
            <a:avLst/>
          </a:prstGeom>
          <a:noFill/>
        </p:spPr>
      </p:pic>
      <p:sp>
        <p:nvSpPr>
          <p:cNvPr id="4" name="Title 3"/>
          <p:cNvSpPr>
            <a:spLocks noGrp="1"/>
          </p:cNvSpPr>
          <p:nvPr>
            <p:ph type="ctrTitle"/>
          </p:nvPr>
        </p:nvSpPr>
        <p:spPr>
          <a:xfrm>
            <a:off x="15821" y="1790065"/>
            <a:ext cx="8928992" cy="1470025"/>
          </a:xfrm>
        </p:spPr>
        <p:txBody>
          <a:bodyPr>
            <a:noAutofit/>
          </a:bodyPr>
          <a:lstStyle/>
          <a:p>
            <a:r>
              <a:rPr lang="en-GB" sz="4800" b="1" dirty="0">
                <a:solidFill>
                  <a:srgbClr val="FFFF00"/>
                </a:solidFill>
                <a:effectLst>
                  <a:outerShdw blurRad="38100" dist="38100" dir="2700000" algn="tl">
                    <a:srgbClr val="000000">
                      <a:alpha val="43137"/>
                    </a:srgbClr>
                  </a:outerShdw>
                </a:effectLst>
                <a:latin typeface="Georgia" panose="02040502050405020303" pitchFamily="18" charset="0"/>
              </a:rPr>
              <a:t>Handling Parental Complaints</a:t>
            </a:r>
          </a:p>
        </p:txBody>
      </p:sp>
      <p:sp>
        <p:nvSpPr>
          <p:cNvPr id="5" name="Subtitle 4"/>
          <p:cNvSpPr>
            <a:spLocks noGrp="1"/>
          </p:cNvSpPr>
          <p:nvPr>
            <p:ph type="subTitle" idx="1"/>
          </p:nvPr>
        </p:nvSpPr>
        <p:spPr>
          <a:xfrm>
            <a:off x="539552" y="2708920"/>
            <a:ext cx="7587131" cy="3960440"/>
          </a:xfrm>
        </p:spPr>
        <p:txBody>
          <a:bodyPr>
            <a:noAutofit/>
          </a:bodyPr>
          <a:lstStyle/>
          <a:p>
            <a:pPr>
              <a:defRPr/>
            </a:pPr>
            <a:endParaRPr lang="en-IE" sz="3200" b="1" dirty="0">
              <a:solidFill>
                <a:srgbClr val="FFFF00"/>
              </a:solidFill>
              <a:latin typeface="Georgia" pitchFamily="18" charset="0"/>
            </a:endParaRPr>
          </a:p>
          <a:p>
            <a:pPr>
              <a:defRPr/>
            </a:pPr>
            <a:endParaRPr lang="en-IE" sz="3200" b="1" dirty="0">
              <a:solidFill>
                <a:srgbClr val="FFFF00"/>
              </a:solidFill>
              <a:latin typeface="Georgia" pitchFamily="18" charset="0"/>
            </a:endParaRPr>
          </a:p>
          <a:p>
            <a:pPr>
              <a:defRPr/>
            </a:pPr>
            <a:endParaRPr lang="en-IE" sz="3200" b="1" dirty="0">
              <a:solidFill>
                <a:srgbClr val="FFFF00"/>
              </a:solidFill>
              <a:latin typeface="Georgia" pitchFamily="18" charset="0"/>
            </a:endParaRPr>
          </a:p>
          <a:p>
            <a:pPr>
              <a:defRPr/>
            </a:pPr>
            <a:r>
              <a:rPr lang="en-IE" sz="3200" b="1" dirty="0">
                <a:solidFill>
                  <a:srgbClr val="FFFF00"/>
                </a:solidFill>
                <a:latin typeface="Georgia" pitchFamily="18" charset="0"/>
              </a:rPr>
              <a:t>David O’ Sullivan</a:t>
            </a:r>
          </a:p>
          <a:p>
            <a:pPr>
              <a:defRPr/>
            </a:pPr>
            <a:r>
              <a:rPr lang="en-GB" sz="3200" b="1" dirty="0">
                <a:solidFill>
                  <a:srgbClr val="FFFF00"/>
                </a:solidFill>
                <a:latin typeface="Georgia" panose="02040502050405020303" pitchFamily="18" charset="0"/>
              </a:rPr>
              <a:t> Senior Official</a:t>
            </a:r>
          </a:p>
          <a:p>
            <a:pPr>
              <a:defRPr/>
            </a:pPr>
            <a:r>
              <a:rPr lang="en-GB" sz="3200" b="1" dirty="0">
                <a:solidFill>
                  <a:srgbClr val="FFFF00"/>
                </a:solidFill>
                <a:latin typeface="Georgia" panose="02040502050405020303" pitchFamily="18" charset="0"/>
              </a:rPr>
              <a:t>B.Ed, M.A., PGDEL</a:t>
            </a:r>
          </a:p>
        </p:txBody>
      </p:sp>
    </p:spTree>
    <p:extLst>
      <p:ext uri="{BB962C8B-B14F-4D97-AF65-F5344CB8AC3E}">
        <p14:creationId xmlns:p14="http://schemas.microsoft.com/office/powerpoint/2010/main" val="126561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bwMode="auto">
          <a:xfrm>
            <a:off x="539552" y="980728"/>
            <a:ext cx="8280920" cy="1325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115000"/>
              </a:lnSpc>
              <a:spcAft>
                <a:spcPts val="1000"/>
              </a:spcAft>
            </a:pPr>
            <a:r>
              <a:rPr lang="en-GB" altLang="en-US" sz="4000" b="1" dirty="0">
                <a:effectLst>
                  <a:outerShdw blurRad="38100" dist="38100" dir="2700000" algn="tl">
                    <a:srgbClr val="000000">
                      <a:alpha val="43137"/>
                    </a:srgbClr>
                  </a:outerShdw>
                </a:effectLst>
                <a:latin typeface="Georgia" panose="02040502050405020303" pitchFamily="18" charset="0"/>
              </a:rPr>
              <a:t>Parental Complaints</a:t>
            </a:r>
          </a:p>
        </p:txBody>
      </p:sp>
      <p:sp>
        <p:nvSpPr>
          <p:cNvPr id="3" name="Content Placeholder 2"/>
          <p:cNvSpPr>
            <a:spLocks noGrp="1"/>
          </p:cNvSpPr>
          <p:nvPr>
            <p:ph idx="1"/>
          </p:nvPr>
        </p:nvSpPr>
        <p:spPr>
          <a:xfrm>
            <a:off x="467544" y="1772816"/>
            <a:ext cx="8424936" cy="4783386"/>
          </a:xfrm>
        </p:spPr>
        <p:txBody>
          <a:bodyPr/>
          <a:lstStyle/>
          <a:p>
            <a:pPr>
              <a:defRPr/>
            </a:pPr>
            <a:r>
              <a:rPr lang="en-GB" dirty="0">
                <a:latin typeface="Georgia" panose="02040502050405020303" pitchFamily="18" charset="0"/>
              </a:rPr>
              <a:t>Complaint at School Level</a:t>
            </a:r>
          </a:p>
          <a:p>
            <a:pPr lvl="1">
              <a:defRPr/>
            </a:pPr>
            <a:r>
              <a:rPr lang="en-GB" dirty="0">
                <a:latin typeface="Georgia" panose="02040502050405020303" pitchFamily="18" charset="0"/>
              </a:rPr>
              <a:t>Teacher</a:t>
            </a:r>
          </a:p>
          <a:p>
            <a:pPr lvl="1">
              <a:defRPr/>
            </a:pPr>
            <a:r>
              <a:rPr lang="en-GB" dirty="0">
                <a:latin typeface="Georgia" panose="02040502050405020303" pitchFamily="18" charset="0"/>
              </a:rPr>
              <a:t>Principal</a:t>
            </a:r>
          </a:p>
          <a:p>
            <a:pPr lvl="1">
              <a:defRPr/>
            </a:pPr>
            <a:r>
              <a:rPr lang="en-GB" dirty="0">
                <a:latin typeface="Georgia" panose="02040502050405020303" pitchFamily="18" charset="0"/>
              </a:rPr>
              <a:t>Chairperson of Board of Management</a:t>
            </a:r>
          </a:p>
          <a:p>
            <a:pPr>
              <a:defRPr/>
            </a:pPr>
            <a:endParaRPr lang="en-GB" b="1" dirty="0">
              <a:latin typeface="Georgia" panose="02040502050405020303" pitchFamily="18" charset="0"/>
            </a:endParaRPr>
          </a:p>
          <a:p>
            <a:pPr>
              <a:defRPr/>
            </a:pPr>
            <a:endParaRPr lang="en-GB" dirty="0">
              <a:latin typeface="Georgia" pitchFamily="18" charset="0"/>
            </a:endParaRPr>
          </a:p>
          <a:p>
            <a:pPr>
              <a:defRPr/>
            </a:pPr>
            <a:endParaRPr lang="en-GB" dirty="0">
              <a:latin typeface="Georgia" pitchFamily="18" charset="0"/>
            </a:endParaRPr>
          </a:p>
        </p:txBody>
      </p:sp>
    </p:spTree>
    <p:extLst>
      <p:ext uri="{BB962C8B-B14F-4D97-AF65-F5344CB8AC3E}">
        <p14:creationId xmlns:p14="http://schemas.microsoft.com/office/powerpoint/2010/main" val="2694333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576" y="908720"/>
            <a:ext cx="9756576" cy="1325563"/>
          </a:xfrm>
        </p:spPr>
        <p:txBody>
          <a:bodyPr/>
          <a:lstStyle/>
          <a:p>
            <a:pPr marL="457200" lvl="0" indent="457200">
              <a:lnSpc>
                <a:spcPct val="115000"/>
              </a:lnSpc>
              <a:spcAft>
                <a:spcPts val="1000"/>
              </a:spcAft>
            </a:pPr>
            <a:r>
              <a:rPr lang="en-IE" sz="4000" b="1" dirty="0">
                <a:effectLst>
                  <a:outerShdw blurRad="38100" dist="38100" dir="2700000" algn="tl">
                    <a:srgbClr val="000000">
                      <a:alpha val="43137"/>
                    </a:srgbClr>
                  </a:outerShdw>
                </a:effectLst>
                <a:latin typeface="Georgia" panose="02040502050405020303" pitchFamily="18" charset="0"/>
                <a:ea typeface="Calibri"/>
                <a:cs typeface="Times New Roman"/>
              </a:rPr>
              <a:t>INTO/Management </a:t>
            </a:r>
            <a:br>
              <a:rPr lang="en-IE" sz="4000" b="1" dirty="0">
                <a:effectLst>
                  <a:outerShdw blurRad="38100" dist="38100" dir="2700000" algn="tl">
                    <a:srgbClr val="000000">
                      <a:alpha val="43137"/>
                    </a:srgbClr>
                  </a:outerShdw>
                </a:effectLst>
                <a:latin typeface="Georgia" panose="02040502050405020303" pitchFamily="18" charset="0"/>
                <a:ea typeface="Calibri"/>
                <a:cs typeface="Times New Roman"/>
              </a:rPr>
            </a:br>
            <a:r>
              <a:rPr lang="en-IE" sz="4000" b="1" dirty="0">
                <a:effectLst>
                  <a:outerShdw blurRad="38100" dist="38100" dir="2700000" algn="tl">
                    <a:srgbClr val="000000">
                      <a:alpha val="43137"/>
                    </a:srgbClr>
                  </a:outerShdw>
                </a:effectLst>
                <a:latin typeface="Georgia" panose="02040502050405020303" pitchFamily="18" charset="0"/>
                <a:ea typeface="Calibri"/>
                <a:cs typeface="Times New Roman"/>
              </a:rPr>
              <a:t>Complaints Procedure</a:t>
            </a:r>
            <a:r>
              <a:rPr lang="en-IE" sz="4000" dirty="0">
                <a:latin typeface="Georgia" pitchFamily="18" charset="0"/>
                <a:ea typeface="Calibri"/>
                <a:cs typeface="Times New Roman"/>
              </a:rPr>
              <a:t/>
            </a:r>
            <a:br>
              <a:rPr lang="en-IE" sz="4000" dirty="0">
                <a:latin typeface="Georgia" pitchFamily="18" charset="0"/>
                <a:ea typeface="Calibri"/>
                <a:cs typeface="Times New Roman"/>
              </a:rPr>
            </a:br>
            <a:endParaRPr lang="en-IE" sz="4000" dirty="0">
              <a:latin typeface="Georgia" pitchFamily="18" charset="0"/>
            </a:endParaRPr>
          </a:p>
        </p:txBody>
      </p:sp>
      <p:sp>
        <p:nvSpPr>
          <p:cNvPr id="3" name="Content Placeholder 2"/>
          <p:cNvSpPr>
            <a:spLocks noGrp="1"/>
          </p:cNvSpPr>
          <p:nvPr>
            <p:ph idx="1"/>
          </p:nvPr>
        </p:nvSpPr>
        <p:spPr>
          <a:xfrm>
            <a:off x="0" y="2420888"/>
            <a:ext cx="9036496" cy="3180011"/>
          </a:xfrm>
        </p:spPr>
        <p:txBody>
          <a:bodyPr/>
          <a:lstStyle/>
          <a:p>
            <a:pPr marL="457200" lvl="1" indent="0">
              <a:spcAft>
                <a:spcPts val="0"/>
              </a:spcAft>
              <a:buNone/>
            </a:pPr>
            <a:r>
              <a:rPr lang="en-IE" dirty="0">
                <a:effectLst/>
                <a:latin typeface="Georgia" panose="02040502050405020303" pitchFamily="18" charset="0"/>
                <a:ea typeface="Calibri"/>
                <a:cs typeface="Times New Roman"/>
              </a:rPr>
              <a:t>Staged Approach</a:t>
            </a:r>
          </a:p>
          <a:p>
            <a:pPr lvl="1">
              <a:spcAft>
                <a:spcPts val="0"/>
              </a:spcAft>
              <a:buFont typeface="Courier New"/>
              <a:buChar char="o"/>
            </a:pPr>
            <a:r>
              <a:rPr lang="en-IE" dirty="0">
                <a:effectLst/>
                <a:latin typeface="Georgia" panose="02040502050405020303" pitchFamily="18" charset="0"/>
                <a:ea typeface="Calibri"/>
                <a:cs typeface="Times New Roman"/>
              </a:rPr>
              <a:t>Parent -------Teacher\meeting</a:t>
            </a:r>
          </a:p>
          <a:p>
            <a:pPr lvl="1">
              <a:spcAft>
                <a:spcPts val="0"/>
              </a:spcAft>
              <a:buFont typeface="Courier New"/>
              <a:buChar char="o"/>
            </a:pPr>
            <a:r>
              <a:rPr lang="en-IE" dirty="0">
                <a:effectLst/>
                <a:latin typeface="Georgia" panose="02040502050405020303" pitchFamily="18" charset="0"/>
                <a:ea typeface="Calibri"/>
                <a:cs typeface="Times New Roman"/>
              </a:rPr>
              <a:t>Parent -------Principal+ teacher usually\meeting</a:t>
            </a:r>
          </a:p>
          <a:p>
            <a:pPr lvl="1">
              <a:spcAft>
                <a:spcPts val="1000"/>
              </a:spcAft>
              <a:buFont typeface="Courier New"/>
              <a:buChar char="o"/>
            </a:pPr>
            <a:r>
              <a:rPr lang="en-IE" dirty="0">
                <a:effectLst/>
                <a:latin typeface="Georgia" panose="02040502050405020303" pitchFamily="18" charset="0"/>
                <a:ea typeface="Calibri"/>
                <a:cs typeface="Times New Roman"/>
              </a:rPr>
              <a:t>Parent -------Chairperson </a:t>
            </a:r>
            <a:r>
              <a:rPr lang="en-IE" dirty="0" err="1">
                <a:effectLst/>
                <a:latin typeface="Georgia" panose="02040502050405020303" pitchFamily="18" charset="0"/>
                <a:ea typeface="Calibri"/>
                <a:cs typeface="Times New Roman"/>
              </a:rPr>
              <a:t>BofM</a:t>
            </a:r>
            <a:r>
              <a:rPr lang="en-IE" dirty="0">
                <a:effectLst/>
                <a:latin typeface="Georgia" panose="02040502050405020303" pitchFamily="18" charset="0"/>
                <a:ea typeface="Calibri"/>
                <a:cs typeface="Times New Roman"/>
              </a:rPr>
              <a:t> + Principal &amp; teacher usually\meeting</a:t>
            </a:r>
          </a:p>
          <a:p>
            <a:pPr lvl="1">
              <a:spcAft>
                <a:spcPts val="0"/>
              </a:spcAft>
              <a:buFont typeface="Courier New"/>
              <a:buChar char="o"/>
            </a:pPr>
            <a:r>
              <a:rPr lang="en-IE" dirty="0">
                <a:latin typeface="Georgia" panose="02040502050405020303" pitchFamily="18" charset="0"/>
                <a:ea typeface="Calibri"/>
                <a:cs typeface="Times New Roman"/>
              </a:rPr>
              <a:t>Other possible informal meetings </a:t>
            </a:r>
          </a:p>
          <a:p>
            <a:pPr lvl="1">
              <a:spcAft>
                <a:spcPts val="1000"/>
              </a:spcAft>
              <a:buFont typeface="Courier New"/>
              <a:buChar char="o"/>
            </a:pPr>
            <a:r>
              <a:rPr lang="en-IE" dirty="0">
                <a:latin typeface="Georgia" panose="02040502050405020303" pitchFamily="18" charset="0"/>
                <a:ea typeface="Calibri"/>
                <a:cs typeface="Times New Roman"/>
              </a:rPr>
              <a:t>Formal Board of Management Hearing</a:t>
            </a:r>
          </a:p>
          <a:p>
            <a:pPr marL="457200" lvl="1" indent="0">
              <a:lnSpc>
                <a:spcPct val="115000"/>
              </a:lnSpc>
              <a:spcAft>
                <a:spcPts val="1000"/>
              </a:spcAft>
              <a:buNone/>
            </a:pPr>
            <a:endParaRPr lang="en-IE" dirty="0">
              <a:effectLst/>
              <a:latin typeface="Georgia" pitchFamily="18" charset="0"/>
              <a:ea typeface="Calibri"/>
              <a:cs typeface="Times New Roman"/>
            </a:endParaRPr>
          </a:p>
          <a:p>
            <a:endParaRPr lang="en-IE" dirty="0"/>
          </a:p>
        </p:txBody>
      </p:sp>
    </p:spTree>
    <p:extLst>
      <p:ext uri="{BB962C8B-B14F-4D97-AF65-F5344CB8AC3E}">
        <p14:creationId xmlns:p14="http://schemas.microsoft.com/office/powerpoint/2010/main" val="2710033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576" y="764704"/>
            <a:ext cx="9756576" cy="1325563"/>
          </a:xfrm>
        </p:spPr>
        <p:txBody>
          <a:bodyPr/>
          <a:lstStyle/>
          <a:p>
            <a:pPr marL="457200" lvl="0" indent="457200">
              <a:lnSpc>
                <a:spcPct val="115000"/>
              </a:lnSpc>
              <a:spcAft>
                <a:spcPts val="1000"/>
              </a:spcAft>
            </a:pPr>
            <a:r>
              <a:rPr lang="en-IE" sz="4000" b="1" dirty="0">
                <a:effectLst>
                  <a:outerShdw blurRad="38100" dist="38100" dir="2700000" algn="tl">
                    <a:srgbClr val="000000">
                      <a:alpha val="43137"/>
                    </a:srgbClr>
                  </a:outerShdw>
                </a:effectLst>
                <a:latin typeface="Georgia" panose="02040502050405020303" pitchFamily="18" charset="0"/>
                <a:ea typeface="Calibri"/>
                <a:cs typeface="Times New Roman"/>
              </a:rPr>
              <a:t>INTO Support</a:t>
            </a:r>
            <a:endParaRPr lang="en-IE" sz="4000" dirty="0">
              <a:latin typeface="Georgia" panose="02040502050405020303" pitchFamily="18" charset="0"/>
            </a:endParaRPr>
          </a:p>
        </p:txBody>
      </p:sp>
      <p:sp>
        <p:nvSpPr>
          <p:cNvPr id="3" name="Content Placeholder 2"/>
          <p:cNvSpPr>
            <a:spLocks noGrp="1"/>
          </p:cNvSpPr>
          <p:nvPr>
            <p:ph idx="1"/>
          </p:nvPr>
        </p:nvSpPr>
        <p:spPr>
          <a:xfrm>
            <a:off x="-108520" y="1628800"/>
            <a:ext cx="9145016" cy="3180011"/>
          </a:xfrm>
        </p:spPr>
        <p:txBody>
          <a:bodyPr/>
          <a:lstStyle/>
          <a:p>
            <a:pPr lvl="1">
              <a:lnSpc>
                <a:spcPct val="115000"/>
              </a:lnSpc>
              <a:spcAft>
                <a:spcPts val="1000"/>
              </a:spcAft>
              <a:buFont typeface="Wingdings" panose="05000000000000000000" pitchFamily="2" charset="2"/>
              <a:buChar char="§"/>
            </a:pPr>
            <a:r>
              <a:rPr lang="en-IE" dirty="0">
                <a:latin typeface="Georgia" panose="02040502050405020303" pitchFamily="18" charset="0"/>
                <a:ea typeface="Calibri"/>
                <a:cs typeface="Times New Roman"/>
              </a:rPr>
              <a:t>Verbal and Written Complaints</a:t>
            </a:r>
          </a:p>
          <a:p>
            <a:pPr lvl="1">
              <a:lnSpc>
                <a:spcPct val="115000"/>
              </a:lnSpc>
              <a:spcAft>
                <a:spcPts val="1000"/>
              </a:spcAft>
              <a:buFont typeface="Wingdings" panose="05000000000000000000" pitchFamily="2" charset="2"/>
              <a:buChar char="§"/>
            </a:pPr>
            <a:r>
              <a:rPr lang="en-IE" dirty="0">
                <a:latin typeface="Georgia" panose="02040502050405020303" pitchFamily="18" charset="0"/>
                <a:ea typeface="Calibri"/>
                <a:cs typeface="Times New Roman"/>
              </a:rPr>
              <a:t>Level of Engagement with the parent to-date</a:t>
            </a:r>
          </a:p>
          <a:p>
            <a:pPr lvl="1">
              <a:lnSpc>
                <a:spcPct val="115000"/>
              </a:lnSpc>
              <a:spcAft>
                <a:spcPts val="1000"/>
              </a:spcAft>
              <a:buFont typeface="Wingdings" panose="05000000000000000000" pitchFamily="2" charset="2"/>
              <a:buChar char="§"/>
            </a:pPr>
            <a:r>
              <a:rPr lang="en-IE" dirty="0">
                <a:latin typeface="Georgia" panose="02040502050405020303" pitchFamily="18" charset="0"/>
                <a:ea typeface="Calibri"/>
                <a:cs typeface="Times New Roman"/>
              </a:rPr>
              <a:t>Stage of the Complaints Procedure</a:t>
            </a:r>
          </a:p>
          <a:p>
            <a:pPr lvl="1">
              <a:lnSpc>
                <a:spcPct val="115000"/>
              </a:lnSpc>
              <a:spcAft>
                <a:spcPts val="1000"/>
              </a:spcAft>
              <a:buFont typeface="Wingdings" panose="05000000000000000000" pitchFamily="2" charset="2"/>
              <a:buChar char="§"/>
            </a:pPr>
            <a:r>
              <a:rPr lang="en-IE" dirty="0">
                <a:latin typeface="Georgia" panose="02040502050405020303" pitchFamily="18" charset="0"/>
                <a:ea typeface="Calibri"/>
                <a:cs typeface="Times New Roman"/>
              </a:rPr>
              <a:t>Advice on Resolving the Complaint</a:t>
            </a:r>
          </a:p>
          <a:p>
            <a:pPr marL="457200" lvl="1" indent="0">
              <a:lnSpc>
                <a:spcPct val="115000"/>
              </a:lnSpc>
              <a:spcAft>
                <a:spcPts val="1000"/>
              </a:spcAft>
              <a:buNone/>
            </a:pPr>
            <a:r>
              <a:rPr lang="en-IE" dirty="0">
                <a:latin typeface="Georgia" panose="02040502050405020303" pitchFamily="18" charset="0"/>
                <a:ea typeface="Calibri"/>
                <a:cs typeface="Times New Roman"/>
              </a:rPr>
              <a:t>-Approach to meeting and the Language</a:t>
            </a:r>
          </a:p>
          <a:p>
            <a:pPr lvl="1">
              <a:lnSpc>
                <a:spcPct val="115000"/>
              </a:lnSpc>
              <a:spcAft>
                <a:spcPts val="1000"/>
              </a:spcAft>
              <a:buFont typeface="Wingdings" panose="05000000000000000000" pitchFamily="2" charset="2"/>
              <a:buChar char="§"/>
            </a:pPr>
            <a:r>
              <a:rPr lang="en-IE" dirty="0">
                <a:latin typeface="Georgia" panose="02040502050405020303" pitchFamily="18" charset="0"/>
                <a:ea typeface="Calibri"/>
                <a:cs typeface="Times New Roman"/>
              </a:rPr>
              <a:t>Assistance in preparing a written response for the Board of Management (Stage 4)</a:t>
            </a:r>
          </a:p>
          <a:p>
            <a:pPr lvl="1">
              <a:lnSpc>
                <a:spcPct val="115000"/>
              </a:lnSpc>
              <a:spcAft>
                <a:spcPts val="1000"/>
              </a:spcAft>
              <a:buFont typeface="Wingdings" panose="05000000000000000000" pitchFamily="2" charset="2"/>
              <a:buChar char="§"/>
            </a:pPr>
            <a:r>
              <a:rPr lang="en-IE" dirty="0">
                <a:latin typeface="Georgia" panose="02040502050405020303" pitchFamily="18" charset="0"/>
                <a:ea typeface="Calibri"/>
                <a:cs typeface="Times New Roman"/>
              </a:rPr>
              <a:t>Representation at a hearing</a:t>
            </a:r>
          </a:p>
          <a:p>
            <a:pPr marL="457200" lvl="1" indent="0">
              <a:lnSpc>
                <a:spcPct val="115000"/>
              </a:lnSpc>
              <a:spcAft>
                <a:spcPts val="1000"/>
              </a:spcAft>
              <a:buNone/>
            </a:pPr>
            <a:endParaRPr lang="en-IE" dirty="0">
              <a:latin typeface="Georgia" panose="02040502050405020303" pitchFamily="18" charset="0"/>
              <a:ea typeface="Calibri"/>
              <a:cs typeface="Times New Roman"/>
            </a:endParaRPr>
          </a:p>
          <a:p>
            <a:pPr marL="457200" lvl="1" indent="0">
              <a:lnSpc>
                <a:spcPct val="115000"/>
              </a:lnSpc>
              <a:spcAft>
                <a:spcPts val="1000"/>
              </a:spcAft>
              <a:buNone/>
            </a:pPr>
            <a:endParaRPr lang="en-IE" dirty="0">
              <a:latin typeface="Georgia" panose="02040502050405020303" pitchFamily="18" charset="0"/>
              <a:ea typeface="Calibri"/>
              <a:cs typeface="Times New Roman"/>
            </a:endParaRPr>
          </a:p>
          <a:p>
            <a:pPr marL="457200" lvl="1" indent="0">
              <a:lnSpc>
                <a:spcPct val="115000"/>
              </a:lnSpc>
              <a:spcAft>
                <a:spcPts val="1000"/>
              </a:spcAft>
              <a:buNone/>
            </a:pPr>
            <a:endParaRPr lang="en-IE" b="1" dirty="0">
              <a:latin typeface="Baskerville Old Face" pitchFamily="18" charset="0"/>
              <a:ea typeface="Calibri"/>
              <a:cs typeface="Times New Roman"/>
            </a:endParaRPr>
          </a:p>
          <a:p>
            <a:pPr marL="457200" lvl="1" indent="0">
              <a:lnSpc>
                <a:spcPct val="115000"/>
              </a:lnSpc>
              <a:spcAft>
                <a:spcPts val="1000"/>
              </a:spcAft>
              <a:buNone/>
            </a:pPr>
            <a:endParaRPr lang="en-IE" b="1" dirty="0">
              <a:latin typeface="Segoe Print" pitchFamily="2" charset="0"/>
              <a:ea typeface="Calibri"/>
              <a:cs typeface="Times New Roman"/>
            </a:endParaRPr>
          </a:p>
          <a:p>
            <a:pPr lvl="1">
              <a:lnSpc>
                <a:spcPct val="115000"/>
              </a:lnSpc>
              <a:spcAft>
                <a:spcPts val="1000"/>
              </a:spcAft>
            </a:pPr>
            <a:endParaRPr lang="en-IE" dirty="0">
              <a:latin typeface="Segoe Print" pitchFamily="2" charset="0"/>
              <a:ea typeface="Calibri"/>
              <a:cs typeface="Times New Roman"/>
            </a:endParaRPr>
          </a:p>
          <a:p>
            <a:pPr marL="457200" lvl="1" indent="0">
              <a:lnSpc>
                <a:spcPct val="115000"/>
              </a:lnSpc>
              <a:spcAft>
                <a:spcPts val="1000"/>
              </a:spcAft>
              <a:buNone/>
            </a:pPr>
            <a:r>
              <a:rPr lang="en-IE" dirty="0">
                <a:effectLst/>
                <a:latin typeface="Segoe Print" pitchFamily="2" charset="0"/>
                <a:ea typeface="Calibri"/>
                <a:cs typeface="Times New Roman"/>
              </a:rPr>
              <a:t>	</a:t>
            </a:r>
          </a:p>
          <a:p>
            <a:endParaRPr lang="en-IE" dirty="0"/>
          </a:p>
        </p:txBody>
      </p:sp>
    </p:spTree>
    <p:extLst>
      <p:ext uri="{BB962C8B-B14F-4D97-AF65-F5344CB8AC3E}">
        <p14:creationId xmlns:p14="http://schemas.microsoft.com/office/powerpoint/2010/main" val="37307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484784"/>
            <a:ext cx="9036496" cy="3180011"/>
          </a:xfrm>
        </p:spPr>
        <p:txBody>
          <a:bodyPr/>
          <a:lstStyle/>
          <a:p>
            <a:pPr marL="457200" lvl="1" indent="0">
              <a:lnSpc>
                <a:spcPct val="115000"/>
              </a:lnSpc>
              <a:spcAft>
                <a:spcPts val="1000"/>
              </a:spcAft>
              <a:buNone/>
            </a:pPr>
            <a:r>
              <a:rPr lang="en-IE" sz="4400" b="1" dirty="0">
                <a:latin typeface="Georgia" panose="02040502050405020303" pitchFamily="18" charset="0"/>
                <a:ea typeface="Calibri"/>
                <a:cs typeface="Times New Roman"/>
              </a:rPr>
              <a:t>General Scheme of an Education (Parent and Student Charter) Bill 2016</a:t>
            </a:r>
          </a:p>
          <a:p>
            <a:pPr marL="457200" lvl="1" indent="0">
              <a:lnSpc>
                <a:spcPct val="115000"/>
              </a:lnSpc>
              <a:spcAft>
                <a:spcPts val="1000"/>
              </a:spcAft>
              <a:buNone/>
            </a:pPr>
            <a:endParaRPr lang="en-IE" sz="4400" b="1" dirty="0">
              <a:latin typeface="Georgia" panose="02040502050405020303" pitchFamily="18" charset="0"/>
              <a:ea typeface="Calibri"/>
              <a:cs typeface="Times New Roman"/>
            </a:endParaRPr>
          </a:p>
          <a:p>
            <a:pPr marL="457200" lvl="1" indent="0">
              <a:lnSpc>
                <a:spcPct val="115000"/>
              </a:lnSpc>
              <a:spcAft>
                <a:spcPts val="1000"/>
              </a:spcAft>
              <a:buNone/>
            </a:pPr>
            <a:r>
              <a:rPr lang="en-IE" sz="4400" b="1" dirty="0">
                <a:latin typeface="Georgia" panose="02040502050405020303" pitchFamily="18" charset="0"/>
                <a:ea typeface="Calibri"/>
                <a:cs typeface="Times New Roman"/>
              </a:rPr>
              <a:t>Education (Amendment) Bill 2015</a:t>
            </a:r>
          </a:p>
          <a:p>
            <a:pPr lvl="1">
              <a:lnSpc>
                <a:spcPct val="115000"/>
              </a:lnSpc>
              <a:spcAft>
                <a:spcPts val="1000"/>
              </a:spcAft>
            </a:pPr>
            <a:endParaRPr lang="en-IE" sz="4800" b="1" dirty="0">
              <a:latin typeface="Segoe Print" pitchFamily="2" charset="0"/>
              <a:ea typeface="Calibri"/>
              <a:cs typeface="Times New Roman"/>
            </a:endParaRPr>
          </a:p>
          <a:p>
            <a:pPr lvl="1">
              <a:lnSpc>
                <a:spcPct val="115000"/>
              </a:lnSpc>
              <a:spcAft>
                <a:spcPts val="1000"/>
              </a:spcAft>
            </a:pPr>
            <a:endParaRPr lang="en-IE" dirty="0">
              <a:latin typeface="Segoe Print" pitchFamily="2" charset="0"/>
              <a:ea typeface="Calibri"/>
              <a:cs typeface="Times New Roman"/>
            </a:endParaRPr>
          </a:p>
          <a:p>
            <a:pPr marL="457200" lvl="1" indent="0">
              <a:lnSpc>
                <a:spcPct val="115000"/>
              </a:lnSpc>
              <a:spcAft>
                <a:spcPts val="1000"/>
              </a:spcAft>
              <a:buNone/>
            </a:pPr>
            <a:r>
              <a:rPr lang="en-IE" dirty="0">
                <a:effectLst/>
                <a:latin typeface="Segoe Print" pitchFamily="2" charset="0"/>
                <a:ea typeface="Calibri"/>
                <a:cs typeface="Times New Roman"/>
              </a:rPr>
              <a:t>	</a:t>
            </a:r>
          </a:p>
          <a:p>
            <a:endParaRPr lang="en-IE" dirty="0"/>
          </a:p>
        </p:txBody>
      </p:sp>
    </p:spTree>
    <p:extLst>
      <p:ext uri="{BB962C8B-B14F-4D97-AF65-F5344CB8AC3E}">
        <p14:creationId xmlns:p14="http://schemas.microsoft.com/office/powerpoint/2010/main" val="17460010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bwMode="auto">
          <a:xfrm>
            <a:off x="-6030" y="2492896"/>
            <a:ext cx="9144000" cy="288032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115000"/>
              </a:lnSpc>
              <a:spcAft>
                <a:spcPts val="1000"/>
              </a:spcAft>
            </a:pPr>
            <a:r>
              <a:rPr lang="en-GB" altLang="en-US" sz="6600" b="1" dirty="0">
                <a:latin typeface="Georgia" panose="02040502050405020303" pitchFamily="18" charset="0"/>
              </a:rPr>
              <a:t>Fitness to Teach</a:t>
            </a:r>
          </a:p>
        </p:txBody>
      </p:sp>
      <p:sp>
        <p:nvSpPr>
          <p:cNvPr id="3" name="Content Placeholder 2"/>
          <p:cNvSpPr>
            <a:spLocks noGrp="1"/>
          </p:cNvSpPr>
          <p:nvPr>
            <p:ph idx="1"/>
          </p:nvPr>
        </p:nvSpPr>
        <p:spPr>
          <a:xfrm>
            <a:off x="323528" y="1825625"/>
            <a:ext cx="8496944" cy="4351338"/>
          </a:xfrm>
        </p:spPr>
        <p:txBody>
          <a:bodyPr/>
          <a:lstStyle/>
          <a:p>
            <a:pPr marL="0" indent="0">
              <a:buFontTx/>
              <a:buNone/>
              <a:defRPr/>
            </a:pPr>
            <a:r>
              <a:rPr lang="en-GB" dirty="0"/>
              <a:t> </a:t>
            </a:r>
          </a:p>
        </p:txBody>
      </p:sp>
    </p:spTree>
    <p:extLst>
      <p:ext uri="{BB962C8B-B14F-4D97-AF65-F5344CB8AC3E}">
        <p14:creationId xmlns:p14="http://schemas.microsoft.com/office/powerpoint/2010/main" val="3254031639"/>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MS PGothic"/>
        <a:cs typeface=""/>
      </a:majorFont>
      <a:minorFont>
        <a:latin typeface="Arial"/>
        <a:ea typeface="MS PGothic"/>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1388</TotalTime>
  <Words>192</Words>
  <Application>Microsoft Office PowerPoint</Application>
  <PresentationFormat>On-screen Show (4:3)</PresentationFormat>
  <Paragraphs>70</Paragraphs>
  <Slides>6</Slides>
  <Notes>5</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6</vt:i4>
      </vt:variant>
    </vt:vector>
  </HeadingPairs>
  <TitlesOfParts>
    <vt:vector size="17" baseType="lpstr">
      <vt:lpstr>MS PGothic</vt:lpstr>
      <vt:lpstr>Arial</vt:lpstr>
      <vt:lpstr>Baskerville Old Face</vt:lpstr>
      <vt:lpstr>Calibri</vt:lpstr>
      <vt:lpstr>Courier New</vt:lpstr>
      <vt:lpstr>Georgia</vt:lpstr>
      <vt:lpstr>Segoe Print</vt:lpstr>
      <vt:lpstr>Symbol</vt:lpstr>
      <vt:lpstr>Times New Roman</vt:lpstr>
      <vt:lpstr>Wingdings</vt:lpstr>
      <vt:lpstr>Blank Presentation</vt:lpstr>
      <vt:lpstr>Handling Parental Complaints</vt:lpstr>
      <vt:lpstr>Parental Complaints</vt:lpstr>
      <vt:lpstr>INTO/Management  Complaints Procedure </vt:lpstr>
      <vt:lpstr>INTO Support</vt:lpstr>
      <vt:lpstr>PowerPoint Presentation</vt:lpstr>
      <vt:lpstr>Fitness to Teach</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dosullivan@into.ie</dc:creator>
  <cp:lastModifiedBy>Merrilyn Campbell</cp:lastModifiedBy>
  <cp:revision>143</cp:revision>
  <cp:lastPrinted>2017-03-23T10:14:28Z</cp:lastPrinted>
  <dcterms:created xsi:type="dcterms:W3CDTF">2016-09-22T08:46:01Z</dcterms:created>
  <dcterms:modified xsi:type="dcterms:W3CDTF">2017-03-27T15:18:06Z</dcterms:modified>
</cp:coreProperties>
</file>