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8" r:id="rId3"/>
    <p:sldId id="265" r:id="rId4"/>
    <p:sldId id="266" r:id="rId5"/>
    <p:sldId id="267" r:id="rId6"/>
    <p:sldId id="269" r:id="rId7"/>
    <p:sldId id="263" r:id="rId8"/>
    <p:sldId id="262" r:id="rId9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3" d="100"/>
          <a:sy n="83" d="100"/>
        </p:scale>
        <p:origin x="-816" y="-112"/>
      </p:cViewPr>
      <p:guideLst>
        <p:guide orient="horz" pos="2583"/>
        <p:guide pos="28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into-dn-fs\public\Electronic%20File%20Plan%20-%20Directory\CoE\Query%20Reports\21012016_CEC%20Report%20Graphs_AL.docx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GB" sz="2400" dirty="0" smtClean="0"/>
              <a:t>INTO COE Queries </a:t>
            </a:r>
            <a:endParaRPr lang="en-GB" sz="24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 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 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1358.0</c:v>
                </c:pt>
                <c:pt idx="1">
                  <c:v>1234.0</c:v>
                </c:pt>
                <c:pt idx="2">
                  <c:v>814.0</c:v>
                </c:pt>
                <c:pt idx="3">
                  <c:v>1200.0</c:v>
                </c:pt>
                <c:pt idx="4">
                  <c:v>1257.0</c:v>
                </c:pt>
                <c:pt idx="5">
                  <c:v>1256.0</c:v>
                </c:pt>
                <c:pt idx="6">
                  <c:v>463.0</c:v>
                </c:pt>
                <c:pt idx="7">
                  <c:v>947.0</c:v>
                </c:pt>
                <c:pt idx="8">
                  <c:v>1382.0</c:v>
                </c:pt>
                <c:pt idx="9">
                  <c:v>1135.0</c:v>
                </c:pt>
                <c:pt idx="10">
                  <c:v>1340.0</c:v>
                </c:pt>
                <c:pt idx="11">
                  <c:v>847.0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 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 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1450.0</c:v>
                </c:pt>
                <c:pt idx="1">
                  <c:v>1247.0</c:v>
                </c:pt>
                <c:pt idx="2">
                  <c:v>1115.0</c:v>
                </c:pt>
                <c:pt idx="3">
                  <c:v>991.0</c:v>
                </c:pt>
                <c:pt idx="4">
                  <c:v>1030.0</c:v>
                </c:pt>
                <c:pt idx="5">
                  <c:v>1177.0</c:v>
                </c:pt>
                <c:pt idx="6">
                  <c:v>426.0</c:v>
                </c:pt>
                <c:pt idx="7">
                  <c:v>786.0</c:v>
                </c:pt>
                <c:pt idx="8">
                  <c:v>1131.0</c:v>
                </c:pt>
                <c:pt idx="9">
                  <c:v>993.0</c:v>
                </c:pt>
                <c:pt idx="10">
                  <c:v>1089.0</c:v>
                </c:pt>
                <c:pt idx="11">
                  <c:v>714.0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0251224"/>
        <c:axId val="2110254840"/>
      </c:lineChart>
      <c:catAx>
        <c:axId val="2110251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0254840"/>
        <c:crosses val="autoZero"/>
        <c:auto val="1"/>
        <c:lblAlgn val="ctr"/>
        <c:lblOffset val="100"/>
        <c:noMultiLvlLbl val="0"/>
      </c:catAx>
      <c:valAx>
        <c:axId val="2110254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02512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"/>
                <a:ea typeface="+mn-ea"/>
                <a:cs typeface="Arial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'Query by Topic'!$A$3:$A$15</c:f>
              <c:strCache>
                <c:ptCount val="13"/>
                <c:pt idx="0">
                  <c:v>Maternity Leave</c:v>
                </c:pt>
                <c:pt idx="1">
                  <c:v>Sick Leave</c:v>
                </c:pt>
                <c:pt idx="2">
                  <c:v>Panel</c:v>
                </c:pt>
                <c:pt idx="3">
                  <c:v>Salary - Allowances</c:v>
                </c:pt>
                <c:pt idx="4">
                  <c:v>Pension</c:v>
                </c:pt>
                <c:pt idx="5">
                  <c:v>Job Share Teachers</c:v>
                </c:pt>
                <c:pt idx="6">
                  <c:v>Other School Related Matters</c:v>
                </c:pt>
                <c:pt idx="7">
                  <c:v>Parental Leave</c:v>
                </c:pt>
                <c:pt idx="8">
                  <c:v>Brief Absences/Other Leave</c:v>
                </c:pt>
                <c:pt idx="9">
                  <c:v>Appointment and Retention of Teachers</c:v>
                </c:pt>
                <c:pt idx="10">
                  <c:v>Career Breaks</c:v>
                </c:pt>
                <c:pt idx="11">
                  <c:v>Teacher Exchange</c:v>
                </c:pt>
                <c:pt idx="12">
                  <c:v>All Other Queries</c:v>
                </c:pt>
              </c:strCache>
            </c:strRef>
          </c:cat>
          <c:val>
            <c:numRef>
              <c:f>'Query by Topic'!$B$3:$B$15</c:f>
              <c:numCache>
                <c:formatCode>General</c:formatCode>
                <c:ptCount val="13"/>
                <c:pt idx="0">
                  <c:v>2473.0</c:v>
                </c:pt>
                <c:pt idx="1">
                  <c:v>1575.0</c:v>
                </c:pt>
                <c:pt idx="2">
                  <c:v>1532.0</c:v>
                </c:pt>
                <c:pt idx="3">
                  <c:v>1204.0</c:v>
                </c:pt>
                <c:pt idx="4">
                  <c:v>859.0</c:v>
                </c:pt>
                <c:pt idx="5">
                  <c:v>849.0</c:v>
                </c:pt>
                <c:pt idx="6">
                  <c:v>742.0</c:v>
                </c:pt>
                <c:pt idx="7">
                  <c:v>602.0</c:v>
                </c:pt>
                <c:pt idx="8">
                  <c:v>526.0</c:v>
                </c:pt>
                <c:pt idx="9">
                  <c:v>445.0</c:v>
                </c:pt>
                <c:pt idx="10">
                  <c:v>394.0</c:v>
                </c:pt>
                <c:pt idx="11">
                  <c:v>222.0</c:v>
                </c:pt>
                <c:pt idx="12">
                  <c:v>726.0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9437576"/>
        <c:axId val="2039379688"/>
      </c:barChart>
      <c:valAx>
        <c:axId val="2039379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9437576"/>
        <c:crosses val="autoZero"/>
        <c:crossBetween val="between"/>
      </c:valAx>
      <c:catAx>
        <c:axId val="2109437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03937968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BD1C3-A862-4A68-9158-34E07A80FA95}" type="datetimeFigureOut">
              <a:rPr lang="en-GB" smtClean="0"/>
              <a:t>24/03/17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8BA20-84F4-463D-8F1E-BA7BDCFB99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380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0C0A3-DE69-4DCD-BFBE-FFA815C6A529}" type="datetimeFigureOut">
              <a:rPr lang="en-GB" smtClean="0"/>
              <a:t>24/03/17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77A5F-AA41-4DCD-94EF-F784C82CDE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451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7988-3662-4A52-8879-1285DDE9187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225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7988-3662-4A52-8879-1285DDE9187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34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D22A-FC72-4372-BCB5-45AAD8BD8214}" type="datetimeFigureOut">
              <a:rPr lang="en-GB" smtClean="0"/>
              <a:t>24/03/17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C1CE-3332-4EEC-8AA0-1233095B9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126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D22A-FC72-4372-BCB5-45AAD8BD8214}" type="datetimeFigureOut">
              <a:rPr lang="en-GB" smtClean="0"/>
              <a:t>24/03/17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C1CE-3332-4EEC-8AA0-1233095B9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979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D22A-FC72-4372-BCB5-45AAD8BD8214}" type="datetimeFigureOut">
              <a:rPr lang="en-GB" smtClean="0"/>
              <a:t>24/03/17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C1CE-3332-4EEC-8AA0-1233095B9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8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D22A-FC72-4372-BCB5-45AAD8BD8214}" type="datetimeFigureOut">
              <a:rPr lang="en-GB" smtClean="0"/>
              <a:t>24/03/17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C1CE-3332-4EEC-8AA0-1233095B9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D22A-FC72-4372-BCB5-45AAD8BD8214}" type="datetimeFigureOut">
              <a:rPr lang="en-GB" smtClean="0"/>
              <a:t>24/03/17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C1CE-3332-4EEC-8AA0-1233095B9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186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D22A-FC72-4372-BCB5-45AAD8BD8214}" type="datetimeFigureOut">
              <a:rPr lang="en-GB" smtClean="0"/>
              <a:t>24/03/17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C1CE-3332-4EEC-8AA0-1233095B9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03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D22A-FC72-4372-BCB5-45AAD8BD8214}" type="datetimeFigureOut">
              <a:rPr lang="en-GB" smtClean="0"/>
              <a:t>24/03/17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C1CE-3332-4EEC-8AA0-1233095B9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471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D22A-FC72-4372-BCB5-45AAD8BD8214}" type="datetimeFigureOut">
              <a:rPr lang="en-GB" smtClean="0"/>
              <a:t>24/03/17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C1CE-3332-4EEC-8AA0-1233095B9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748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D22A-FC72-4372-BCB5-45AAD8BD8214}" type="datetimeFigureOut">
              <a:rPr lang="en-GB" smtClean="0"/>
              <a:t>24/03/17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C1CE-3332-4EEC-8AA0-1233095B9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098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D22A-FC72-4372-BCB5-45AAD8BD8214}" type="datetimeFigureOut">
              <a:rPr lang="en-GB" smtClean="0"/>
              <a:t>24/03/17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C1CE-3332-4EEC-8AA0-1233095B9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387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D22A-FC72-4372-BCB5-45AAD8BD8214}" type="datetimeFigureOut">
              <a:rPr lang="en-GB" smtClean="0"/>
              <a:t>24/03/17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C1CE-3332-4EEC-8AA0-1233095B9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786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3D22A-FC72-4372-BCB5-45AAD8BD8214}" type="datetimeFigureOut">
              <a:rPr lang="en-GB" smtClean="0"/>
              <a:t>24/03/17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CC1CE-3332-4EEC-8AA0-1233095B9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75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Conditions of Employment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Deirdre </a:t>
            </a:r>
            <a:r>
              <a:rPr lang="en-GB" dirty="0" smtClean="0"/>
              <a:t>O’Connor </a:t>
            </a:r>
          </a:p>
          <a:p>
            <a:r>
              <a:rPr lang="en-GB" dirty="0" smtClean="0"/>
              <a:t>Assistant General Secretary </a:t>
            </a:r>
          </a:p>
          <a:p>
            <a:r>
              <a:rPr lang="en-GB" dirty="0" smtClean="0"/>
              <a:t>Conditions of Employment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639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Conditions of Employment (COE)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825625"/>
            <a:ext cx="3732011" cy="4351338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dirty="0" smtClean="0"/>
              <a:t>Sources </a:t>
            </a:r>
            <a:r>
              <a:rPr lang="en-US" dirty="0" smtClean="0"/>
              <a:t>of Information </a:t>
            </a:r>
          </a:p>
          <a:p>
            <a:pPr lvl="1"/>
            <a:r>
              <a:rPr lang="en-US" dirty="0" smtClean="0"/>
              <a:t>Website </a:t>
            </a:r>
            <a:endParaRPr lang="en-US" dirty="0" smtClean="0"/>
          </a:p>
          <a:p>
            <a:pPr lvl="1"/>
            <a:r>
              <a:rPr lang="en-US" dirty="0" err="1"/>
              <a:t>Intouch</a:t>
            </a:r>
            <a:r>
              <a:rPr lang="en-US" dirty="0"/>
              <a:t>  </a:t>
            </a:r>
          </a:p>
          <a:p>
            <a:pPr lvl="1"/>
            <a:r>
              <a:rPr lang="en-US" dirty="0" smtClean="0"/>
              <a:t>Leave App</a:t>
            </a:r>
            <a:endParaRPr lang="en-US" dirty="0"/>
          </a:p>
          <a:p>
            <a:pPr lvl="1"/>
            <a:r>
              <a:rPr lang="en-US" dirty="0" smtClean="0"/>
              <a:t>Diary </a:t>
            </a:r>
          </a:p>
          <a:p>
            <a:pPr lvl="1"/>
            <a:r>
              <a:rPr lang="en-US" dirty="0" smtClean="0"/>
              <a:t>Social Media</a:t>
            </a:r>
          </a:p>
          <a:p>
            <a:pPr lvl="1"/>
            <a:r>
              <a:rPr lang="en-US" dirty="0" smtClean="0"/>
              <a:t>Tuesday e-newsletters</a:t>
            </a:r>
            <a:endParaRPr lang="en-US" dirty="0"/>
          </a:p>
          <a:p>
            <a:pPr lvl="1"/>
            <a:r>
              <a:rPr lang="en-US" dirty="0" smtClean="0"/>
              <a:t>Seminars and meetings</a:t>
            </a:r>
          </a:p>
          <a:p>
            <a:pPr lvl="2"/>
            <a:r>
              <a:rPr lang="en-US" dirty="0" smtClean="0"/>
              <a:t>Supplementary Panel </a:t>
            </a:r>
            <a:r>
              <a:rPr lang="en-US" dirty="0"/>
              <a:t>meetings</a:t>
            </a:r>
          </a:p>
          <a:p>
            <a:pPr lvl="2"/>
            <a:r>
              <a:rPr lang="en-US" dirty="0"/>
              <a:t>Retirement </a:t>
            </a:r>
            <a:r>
              <a:rPr lang="en-US" dirty="0" smtClean="0"/>
              <a:t>Planning </a:t>
            </a:r>
            <a:endParaRPr lang="en-US" dirty="0"/>
          </a:p>
          <a:p>
            <a:pPr lvl="1"/>
            <a:r>
              <a:rPr lang="en-US" dirty="0"/>
              <a:t>Training </a:t>
            </a:r>
            <a:r>
              <a:rPr lang="en-US" dirty="0" smtClean="0"/>
              <a:t>events/ Conferences 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40" t="-4541" r="2402" b="4153"/>
          <a:stretch/>
        </p:blipFill>
        <p:spPr>
          <a:xfrm>
            <a:off x="6652741" y="1386283"/>
            <a:ext cx="2050275" cy="29587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1753" t="917"/>
          <a:stretch/>
        </p:blipFill>
        <p:spPr>
          <a:xfrm>
            <a:off x="4382028" y="4253260"/>
            <a:ext cx="4761972" cy="260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17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761" t="16768" r="5292" b="-274"/>
          <a:stretch/>
        </p:blipFill>
        <p:spPr>
          <a:xfrm>
            <a:off x="2433765" y="4421555"/>
            <a:ext cx="4184395" cy="2220338"/>
          </a:xfrm>
          <a:prstGeom prst="rect">
            <a:avLst/>
          </a:prstGeom>
        </p:spPr>
      </p:pic>
      <p:pic>
        <p:nvPicPr>
          <p:cNvPr id="5" name="Picture 4" descr="k2835629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8"/>
          <a:stretch/>
        </p:blipFill>
        <p:spPr>
          <a:xfrm>
            <a:off x="6915854" y="2271515"/>
            <a:ext cx="2090440" cy="2073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913" y="2387561"/>
            <a:ext cx="2616200" cy="1962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48090" y="1682945"/>
            <a:ext cx="433005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INTO Query </a:t>
            </a:r>
            <a:r>
              <a:rPr lang="en-US" sz="2800" b="1" dirty="0" smtClean="0"/>
              <a:t>Line</a:t>
            </a:r>
          </a:p>
          <a:p>
            <a:pPr algn="ctr"/>
            <a:r>
              <a:rPr lang="en-US" sz="2800" dirty="0" smtClean="0"/>
              <a:t>01 </a:t>
            </a:r>
            <a:r>
              <a:rPr lang="en-US" sz="2800" dirty="0"/>
              <a:t>8047700/ 1850 708708</a:t>
            </a:r>
          </a:p>
          <a:p>
            <a:pPr algn="ctr"/>
            <a:r>
              <a:rPr lang="en-US" sz="2800" dirty="0" smtClean="0"/>
              <a:t>Monday </a:t>
            </a:r>
            <a:r>
              <a:rPr lang="en-US" sz="2800" dirty="0"/>
              <a:t>–Friday 9am-5pm</a:t>
            </a:r>
          </a:p>
          <a:p>
            <a:pPr algn="ctr"/>
            <a:r>
              <a:rPr lang="en-US" sz="2800" b="1" dirty="0" err="1" smtClean="0"/>
              <a:t>info</a:t>
            </a:r>
            <a:r>
              <a:rPr lang="en-US" sz="2800" b="1" dirty="0" err="1"/>
              <a:t>@into.ie</a:t>
            </a:r>
            <a:endParaRPr lang="en-US" sz="2800" b="1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823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0045940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7569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3089977"/>
              </p:ext>
            </p:extLst>
          </p:nvPr>
        </p:nvGraphicFramePr>
        <p:xfrm>
          <a:off x="0" y="822036"/>
          <a:ext cx="9060873" cy="6035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90981" y="1173019"/>
            <a:ext cx="3796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COE Queries 2016 by Topic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5674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Employment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/>
              <a:t>Contracts of indefinite duration (CIDs) </a:t>
            </a:r>
            <a:endParaRPr lang="en-GB" dirty="0"/>
          </a:p>
          <a:p>
            <a:r>
              <a:rPr lang="en-GB" dirty="0"/>
              <a:t>513 CIDs granted 2015/2016</a:t>
            </a:r>
          </a:p>
          <a:p>
            <a:r>
              <a:rPr lang="en-GB" dirty="0"/>
              <a:t>489 CIDs granted 2016/2017 (up to November 2016) </a:t>
            </a:r>
            <a:endParaRPr lang="en-GB" dirty="0" smtClean="0"/>
          </a:p>
          <a:p>
            <a:r>
              <a:rPr lang="en-GB" dirty="0" smtClean="0"/>
              <a:t>Entitlement </a:t>
            </a:r>
            <a:r>
              <a:rPr lang="mr-IN" dirty="0" smtClean="0"/>
              <a:t>–</a:t>
            </a:r>
            <a:r>
              <a:rPr lang="en-GB" dirty="0" smtClean="0"/>
              <a:t>   </a:t>
            </a:r>
          </a:p>
          <a:p>
            <a:pPr lvl="1"/>
            <a:r>
              <a:rPr lang="en-GB" dirty="0" smtClean="0"/>
              <a:t>Employment in </a:t>
            </a:r>
            <a:r>
              <a:rPr lang="en-GB" dirty="0"/>
              <a:t>excess of 2 years continuous teaching service under two or more successive written contracts of employment with the same employer, and </a:t>
            </a:r>
            <a:endParaRPr lang="en-GB" dirty="0" smtClean="0"/>
          </a:p>
          <a:p>
            <a:pPr lvl="1"/>
            <a:r>
              <a:rPr lang="en-GB" dirty="0" smtClean="0"/>
              <a:t>the </a:t>
            </a:r>
            <a:r>
              <a:rPr lang="en-GB" dirty="0"/>
              <a:t>most recent (</a:t>
            </a:r>
            <a:r>
              <a:rPr lang="en-GB" dirty="0" err="1"/>
              <a:t>ie</a:t>
            </a:r>
            <a:r>
              <a:rPr lang="en-GB" dirty="0"/>
              <a:t> 3</a:t>
            </a:r>
            <a:r>
              <a:rPr lang="en-GB" baseline="30000" dirty="0"/>
              <a:t>rd</a:t>
            </a:r>
            <a:r>
              <a:rPr lang="en-GB" dirty="0"/>
              <a:t> year contract) is viable for the school year, and is not covering for an absence (except covering for career break or secondment). </a:t>
            </a:r>
            <a:endParaRPr lang="en-GB" dirty="0" smtClean="0"/>
          </a:p>
          <a:p>
            <a:pPr lvl="1"/>
            <a:r>
              <a:rPr lang="en-GB" dirty="0" smtClean="0"/>
              <a:t>Circular </a:t>
            </a:r>
            <a:r>
              <a:rPr lang="en-GB" dirty="0"/>
              <a:t>17/2017 (link)(S.3ii) clarifies that school may use a permanent post arising in the school in the 2017/2018 school year as the viable post to enable appointment to a CID. </a:t>
            </a:r>
            <a:endParaRPr lang="en-I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877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and Supplementary Panels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Main Panel </a:t>
            </a:r>
            <a:r>
              <a:rPr lang="mr-IN" dirty="0" smtClean="0"/>
              <a:t>–</a:t>
            </a:r>
            <a:r>
              <a:rPr lang="en-GB" dirty="0" smtClean="0"/>
              <a:t> for the redeployment of surplus permanent and CID holding teachers</a:t>
            </a:r>
          </a:p>
          <a:p>
            <a:r>
              <a:rPr lang="en-GB" dirty="0" smtClean="0"/>
              <a:t> 183 </a:t>
            </a:r>
            <a:r>
              <a:rPr lang="en-GB" dirty="0"/>
              <a:t>- teachers redeployed through the main panel in 2016</a:t>
            </a:r>
          </a:p>
          <a:p>
            <a:r>
              <a:rPr lang="en-GB" dirty="0" smtClean="0"/>
              <a:t>Supplementary Panels- priority list for permanent  employmen</a:t>
            </a:r>
            <a:r>
              <a:rPr lang="en-GB" dirty="0" smtClean="0"/>
              <a:t>t </a:t>
            </a:r>
          </a:p>
          <a:p>
            <a:r>
              <a:rPr lang="en-GB" dirty="0" smtClean="0"/>
              <a:t>2088 </a:t>
            </a:r>
            <a:r>
              <a:rPr lang="en-GB" dirty="0"/>
              <a:t>– teachers on the supplementary panel </a:t>
            </a:r>
            <a:r>
              <a:rPr lang="en-GB" dirty="0" smtClean="0"/>
              <a:t>in 2016</a:t>
            </a:r>
            <a:endParaRPr lang="en-GB" dirty="0"/>
          </a:p>
          <a:p>
            <a:r>
              <a:rPr lang="en-GB" dirty="0"/>
              <a:t>811 – teachers </a:t>
            </a:r>
            <a:r>
              <a:rPr lang="en-GB" dirty="0" smtClean="0"/>
              <a:t>placed </a:t>
            </a:r>
            <a:r>
              <a:rPr lang="en-GB" dirty="0"/>
              <a:t>in permanent </a:t>
            </a:r>
            <a:r>
              <a:rPr lang="en-GB" dirty="0" smtClean="0"/>
              <a:t>jobs from the Supplementary Panel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7489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/>
              <a:t>Leave of Absence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5613980" cy="4351338"/>
          </a:xfrm>
        </p:spPr>
        <p:txBody>
          <a:bodyPr/>
          <a:lstStyle/>
          <a:p>
            <a:r>
              <a:rPr lang="en-GB" sz="3600" dirty="0" smtClean="0"/>
              <a:t>Fully paid maternity leave</a:t>
            </a:r>
          </a:p>
          <a:p>
            <a:r>
              <a:rPr lang="en-GB" sz="3600" dirty="0" smtClean="0"/>
              <a:t>Sick Leave</a:t>
            </a:r>
          </a:p>
          <a:p>
            <a:r>
              <a:rPr lang="en-GB" sz="3600" dirty="0" smtClean="0"/>
              <a:t>1,568 </a:t>
            </a:r>
            <a:r>
              <a:rPr lang="en-GB" sz="3600" dirty="0"/>
              <a:t>- primary teachers on career break</a:t>
            </a:r>
          </a:p>
          <a:p>
            <a:r>
              <a:rPr lang="en-GB" sz="3600" dirty="0"/>
              <a:t>232 – primary teachers on teacher exchange</a:t>
            </a:r>
          </a:p>
          <a:p>
            <a:r>
              <a:rPr lang="en-GB" sz="3600" dirty="0"/>
              <a:t>1,836– teachers job sharing</a:t>
            </a:r>
            <a:r>
              <a:rPr lang="en-GB" sz="48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014" y="2199183"/>
            <a:ext cx="20574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44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575</TotalTime>
  <Words>283</Words>
  <Application>Microsoft Macintosh PowerPoint</Application>
  <PresentationFormat>On-screen Show (4:3)</PresentationFormat>
  <Paragraphs>45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Conditions of Employment </vt:lpstr>
      <vt:lpstr>Conditions of Employment (COE)</vt:lpstr>
      <vt:lpstr>PowerPoint Presentation</vt:lpstr>
      <vt:lpstr>PowerPoint Presentation</vt:lpstr>
      <vt:lpstr>PowerPoint Presentation</vt:lpstr>
      <vt:lpstr>Security of Employment </vt:lpstr>
      <vt:lpstr>Main and Supplementary Panels</vt:lpstr>
      <vt:lpstr>Leave of Absence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INTO Youth Conference</dc:title>
  <dc:creator>Deirdre O'Connor</dc:creator>
  <cp:lastModifiedBy>Deirdre O'Connor</cp:lastModifiedBy>
  <cp:revision>10</cp:revision>
  <cp:lastPrinted>2017-03-23T09:15:24Z</cp:lastPrinted>
  <dcterms:created xsi:type="dcterms:W3CDTF">2017-03-23T08:57:18Z</dcterms:created>
  <dcterms:modified xsi:type="dcterms:W3CDTF">2017-03-24T10:28:33Z</dcterms:modified>
</cp:coreProperties>
</file>