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42"/>
  </p:notesMasterIdLst>
  <p:sldIdLst>
    <p:sldId id="256" r:id="rId2"/>
    <p:sldId id="259" r:id="rId3"/>
    <p:sldId id="547" r:id="rId4"/>
    <p:sldId id="369" r:id="rId5"/>
    <p:sldId id="368" r:id="rId6"/>
    <p:sldId id="370" r:id="rId7"/>
    <p:sldId id="260" r:id="rId8"/>
    <p:sldId id="545" r:id="rId9"/>
    <p:sldId id="258" r:id="rId10"/>
    <p:sldId id="551" r:id="rId11"/>
    <p:sldId id="535" r:id="rId12"/>
    <p:sldId id="257" r:id="rId13"/>
    <p:sldId id="585" r:id="rId14"/>
    <p:sldId id="582" r:id="rId15"/>
    <p:sldId id="583" r:id="rId16"/>
    <p:sldId id="584" r:id="rId17"/>
    <p:sldId id="578" r:id="rId18"/>
    <p:sldId id="598" r:id="rId19"/>
    <p:sldId id="541" r:id="rId20"/>
    <p:sldId id="542" r:id="rId21"/>
    <p:sldId id="543" r:id="rId22"/>
    <p:sldId id="544" r:id="rId23"/>
    <p:sldId id="546" r:id="rId24"/>
    <p:sldId id="577" r:id="rId25"/>
    <p:sldId id="602" r:id="rId26"/>
    <p:sldId id="588" r:id="rId27"/>
    <p:sldId id="301" r:id="rId28"/>
    <p:sldId id="303" r:id="rId29"/>
    <p:sldId id="589" r:id="rId30"/>
    <p:sldId id="591" r:id="rId31"/>
    <p:sldId id="299" r:id="rId32"/>
    <p:sldId id="555" r:id="rId33"/>
    <p:sldId id="556" r:id="rId34"/>
    <p:sldId id="600" r:id="rId35"/>
    <p:sldId id="599" r:id="rId36"/>
    <p:sldId id="594" r:id="rId37"/>
    <p:sldId id="434" r:id="rId38"/>
    <p:sldId id="427" r:id="rId39"/>
    <p:sldId id="601" r:id="rId40"/>
    <p:sldId id="60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F9142-B2A6-40CE-9F12-A8201E5E83B3}" v="94" dt="2022-12-16T12:41:11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D5959-E975-4F29-857A-6F7CC22188F7}" type="datetimeFigureOut">
              <a:rPr lang="en-IE" smtClean="0"/>
              <a:t>09/01/2023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EF8BF-5F82-4E28-92A5-1C757A19B74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8904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577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751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478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055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15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3659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/>
              <a:t>(c) Máire Ní Bhaoill Coláiste Phádraig Droim Conrach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Teagasc trí Ghaeilge</a:t>
            </a:r>
          </a:p>
        </p:txBody>
      </p:sp>
      <p:sp>
        <p:nvSpPr>
          <p:cNvPr id="3277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/>
              <a:t>Iúil 2010</a:t>
            </a:r>
          </a:p>
        </p:txBody>
      </p:sp>
      <p:sp>
        <p:nvSpPr>
          <p:cNvPr id="327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66CE52-0D02-4FBE-837A-9D0DB96DAB09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327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6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INTO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Fiona Nic Fhionnlaoich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8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73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40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2"/>
          <p:cNvSpPr>
            <a:spLocks noGrp="1"/>
          </p:cNvSpPr>
          <p:nvPr>
            <p:ph type="pic" idx="2"/>
          </p:nvPr>
        </p:nvSpPr>
        <p:spPr>
          <a:xfrm>
            <a:off x="-179685" y="-193964"/>
            <a:ext cx="12551369" cy="72459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5469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">
  <p:cSld name="1_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5"/>
          <p:cNvSpPr>
            <a:spLocks noGrp="1"/>
          </p:cNvSpPr>
          <p:nvPr>
            <p:ph type="pic" idx="2"/>
          </p:nvPr>
        </p:nvSpPr>
        <p:spPr>
          <a:xfrm>
            <a:off x="-179685" y="-193964"/>
            <a:ext cx="6827144" cy="72459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" name="Google Shape;24;p65"/>
          <p:cNvSpPr>
            <a:spLocks noGrp="1"/>
          </p:cNvSpPr>
          <p:nvPr>
            <p:ph type="pic" idx="3"/>
          </p:nvPr>
        </p:nvSpPr>
        <p:spPr>
          <a:xfrm>
            <a:off x="5432250" y="2214107"/>
            <a:ext cx="2430419" cy="242978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259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INTO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Fiona Nic Fhionnlaoich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DA52257F-4C69-6080-6C4F-129176A83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4" y="185738"/>
            <a:ext cx="1475135" cy="7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7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4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7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0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6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9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2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80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Fiona.nicfhionnlaoich@mu.i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urriculumonline.ie/Primary/Curriculum-Areas/Primary-Language/Primary-Language-Toolkit/?lang=ga-i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padlet.com/maire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hyperlink" Target="https://www.blacksheeppress.co.uk/product/tus-fhuaimeanna-initial-sound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lacksheeppress.co.uk/product/rim-rhyme/" TargetMode="External"/><Relationship Id="rId5" Type="http://schemas.openxmlformats.org/officeDocument/2006/relationships/hyperlink" Target="https://www.blacksheeppress.co.uk/product/deighilt-siollai-syllables/" TargetMode="Externa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ccea.org.uk/learning-resources/cod-na-gaeilg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sadafshallwani.net/2012/08/02/play-and-child-centred-approach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cea.org.uk/downloads/docs/ccea-asset-im/Resource/C%C3%A9im%205%2C%20T%C3%A1%20dh%C3%A1%20fhuaim%20ag%20an%20litir%20seo%21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cea.org.uk/learning-resources/fuaimeanna-fonaici" TargetMode="External"/><Relationship Id="rId2" Type="http://schemas.openxmlformats.org/officeDocument/2006/relationships/hyperlink" Target="https://www.maradearfa.ie/aosoideachas/connacht-aosoideachas/an-foghlaimeoir/cleachtai-tacaiocht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://www.leighleat.com/" TargetMode="External"/><Relationship Id="rId4" Type="http://schemas.openxmlformats.org/officeDocument/2006/relationships/hyperlink" Target="https://ccea.org.uk/learning-resources/cod-na-gaeilg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cogg.ie/wp-content/uploads/Understanding-Irish-Spelling-A-Handbook-for-Teachers-and-Learners-by-Dr.-Nancy-Stenson-and-Dr.-Tina-Hickey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ppity.net/ma.php?k=1I4zwEeYWReFjL2h_IBW8Y-mZpN-JsH8scZdYJucJG3w" TargetMode="External"/><Relationship Id="rId2" Type="http://schemas.openxmlformats.org/officeDocument/2006/relationships/hyperlink" Target="http://www.flippity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lippity.net/wm.php?x=X%C3%BAgWGFoOG,5CfTGbm,oeK6V0Na,bZxujNvmj,i%C3%A9QcBUac,mQwi5%C3%B3lL,vutqJ%C3%B34o,&amp;t=Litri%C3%BA%20%C3%B3ir%2Feoir" TargetMode="External"/><Relationship Id="rId5" Type="http://schemas.openxmlformats.org/officeDocument/2006/relationships/hyperlink" Target="https://flippity.net/wm.php?x=9%C3%B3Nk%C3%AD,wCVif,d0wbm,uMRLK,5a%C3%B3DZ,&amp;t=WordMaster%20Game" TargetMode="External"/><Relationship Id="rId4" Type="http://schemas.openxmlformats.org/officeDocument/2006/relationships/hyperlink" Target="https://www.flippity.net/ma.php?k=1lv8GeWkYiwNXevflMAlGlhYDMAx8l4Qp4ujUKJWYxhI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ppity.net/ra.php?k=18uM9zV_Fyjo5raXeG0vrzGyQgKFp8em03r99gUNLBtc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ccea.org.uk/learning-resources/feasta-foca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aisaona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gg.ie/roghchlair-scribhneoireachta/" TargetMode="External"/><Relationship Id="rId7" Type="http://schemas.openxmlformats.org/officeDocument/2006/relationships/hyperlink" Target="https://aisaonad.org/taca/" TargetMode="External"/><Relationship Id="rId2" Type="http://schemas.openxmlformats.org/officeDocument/2006/relationships/hyperlink" Target="https://ccea.org.uk/learning-resources/turas-na-scribhneoireacht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ideansi.ie/" TargetMode="External"/><Relationship Id="rId5" Type="http://schemas.openxmlformats.org/officeDocument/2006/relationships/hyperlink" Target="https://www.leighanois.com/" TargetMode="External"/><Relationship Id="rId4" Type="http://schemas.openxmlformats.org/officeDocument/2006/relationships/hyperlink" Target="https://ccea.org.uk/learning-resources/snas-ar-scea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edu-games.org/word-games/boggle/index.ph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33hQBzMZNo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DB266-9164-EDEE-8330-5005B3F68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" y="1122363"/>
            <a:ext cx="4596129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3700" b="1" dirty="0"/>
              <a:t>Spraoi </a:t>
            </a:r>
            <a:r>
              <a:rPr lang="en-GB" sz="3700" b="1" dirty="0" err="1"/>
              <a:t>agus</a:t>
            </a:r>
            <a:r>
              <a:rPr lang="en-GB" sz="3700" b="1" dirty="0"/>
              <a:t> </a:t>
            </a:r>
            <a:r>
              <a:rPr lang="en-GB" sz="3700" b="1" dirty="0" err="1"/>
              <a:t>Spreagadh</a:t>
            </a:r>
            <a:r>
              <a:rPr lang="en-GB" sz="3700" b="1" dirty="0"/>
              <a:t> </a:t>
            </a:r>
            <a:r>
              <a:rPr lang="en-GB" sz="3700" b="1" dirty="0" err="1"/>
              <a:t>i</a:t>
            </a:r>
            <a:r>
              <a:rPr lang="en-GB" sz="3700" b="1" dirty="0"/>
              <a:t> </a:t>
            </a:r>
            <a:r>
              <a:rPr lang="en-GB" sz="3700" b="1" dirty="0" err="1"/>
              <a:t>Múineadh</a:t>
            </a:r>
            <a:r>
              <a:rPr lang="en-GB" sz="3700" b="1" dirty="0"/>
              <a:t> na </a:t>
            </a:r>
            <a:r>
              <a:rPr lang="en-GB" sz="3700" b="1" dirty="0" err="1"/>
              <a:t>Gaeilge</a:t>
            </a:r>
            <a:r>
              <a:rPr lang="en-GB" sz="3700" b="1" dirty="0"/>
              <a:t> </a:t>
            </a:r>
            <a:r>
              <a:rPr lang="en-GB" sz="3700" b="1" dirty="0" err="1"/>
              <a:t>i</a:t>
            </a:r>
            <a:r>
              <a:rPr lang="en-GB" sz="3700" b="1" dirty="0"/>
              <a:t> </a:t>
            </a:r>
            <a:r>
              <a:rPr lang="en-GB" sz="3700" b="1" dirty="0" err="1"/>
              <a:t>Scoileanna</a:t>
            </a:r>
            <a:r>
              <a:rPr lang="en-GB" sz="3700" b="1" dirty="0"/>
              <a:t> T2</a:t>
            </a:r>
            <a:br>
              <a:rPr lang="en-GB" sz="3700" b="1" dirty="0"/>
            </a:br>
            <a:endParaRPr lang="en-IE" sz="37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DA832-ABA5-CDB8-EFDE-B78195454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550" y="4527496"/>
            <a:ext cx="5886450" cy="1208141"/>
          </a:xfrm>
        </p:spPr>
        <p:txBody>
          <a:bodyPr>
            <a:noAutofit/>
          </a:bodyPr>
          <a:lstStyle/>
          <a:p>
            <a:pPr algn="l"/>
            <a:r>
              <a:rPr lang="en-GB" sz="2200" b="1"/>
              <a:t>Fiona </a:t>
            </a:r>
            <a:r>
              <a:rPr lang="en-GB" sz="2200" b="1" dirty="0"/>
              <a:t>Nic Fhionnlaoich</a:t>
            </a:r>
          </a:p>
          <a:p>
            <a:pPr algn="l"/>
            <a:r>
              <a:rPr lang="en-GB" sz="2200" b="1" dirty="0" err="1"/>
              <a:t>Roinn</a:t>
            </a:r>
            <a:r>
              <a:rPr lang="en-GB" sz="2200" b="1" dirty="0"/>
              <a:t> Froebel, </a:t>
            </a:r>
            <a:r>
              <a:rPr lang="en-GB" sz="2200" b="1" dirty="0" err="1"/>
              <a:t>Ollscoil</a:t>
            </a:r>
            <a:r>
              <a:rPr lang="en-GB" sz="2200" b="1" dirty="0"/>
              <a:t> </a:t>
            </a:r>
            <a:r>
              <a:rPr lang="en-GB" sz="2200" b="1" dirty="0" err="1"/>
              <a:t>Mhá</a:t>
            </a:r>
            <a:r>
              <a:rPr lang="en-GB" sz="2200" b="1" dirty="0"/>
              <a:t> </a:t>
            </a:r>
            <a:r>
              <a:rPr lang="en-GB" sz="2200" b="1" dirty="0" err="1"/>
              <a:t>Nuad</a:t>
            </a:r>
            <a:r>
              <a:rPr lang="en-GB" sz="2200" b="1" dirty="0"/>
              <a:t>.</a:t>
            </a:r>
          </a:p>
          <a:p>
            <a:pPr algn="l"/>
            <a:r>
              <a:rPr lang="en-GB" sz="2200" b="1" dirty="0">
                <a:hlinkClick r:id="rId2"/>
              </a:rPr>
              <a:t>Fiona.nicfhionnlaoich@mu.ie</a:t>
            </a:r>
            <a:endParaRPr lang="en-GB" sz="2200" b="1" dirty="0"/>
          </a:p>
          <a:p>
            <a:pPr algn="l"/>
            <a:endParaRPr lang="en-GB" sz="2200" b="1" i="1" dirty="0"/>
          </a:p>
          <a:p>
            <a:pPr algn="l"/>
            <a:r>
              <a:rPr lang="en-GB" sz="2200" b="1" i="1" dirty="0" err="1"/>
              <a:t>Beatha</a:t>
            </a:r>
            <a:r>
              <a:rPr lang="en-GB" sz="2200" b="1" i="1" dirty="0"/>
              <a:t> Teanga í a </a:t>
            </a:r>
            <a:r>
              <a:rPr lang="en-GB" sz="2200" b="1" i="1" dirty="0" err="1"/>
              <a:t>Labhairt</a:t>
            </a:r>
            <a:r>
              <a:rPr lang="en-GB" sz="2200" b="1" i="1" dirty="0"/>
              <a:t>/Language Matters</a:t>
            </a:r>
            <a:br>
              <a:rPr lang="en-GB" sz="2200" b="1" dirty="0"/>
            </a:br>
            <a:r>
              <a:rPr lang="en-GB" sz="2200" b="1" dirty="0"/>
              <a:t>INTO Consultative Conference on Education 2022 </a:t>
            </a:r>
            <a:endParaRPr lang="en-IE" sz="2200" b="1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9D9CEC0-4EAA-13D7-BCEE-F214620B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8" y="103908"/>
            <a:ext cx="2507111" cy="1189854"/>
          </a:xfrm>
          <a:prstGeom prst="rect">
            <a:avLst/>
          </a:prstGeom>
        </p:spPr>
      </p:pic>
      <p:pic>
        <p:nvPicPr>
          <p:cNvPr id="1026" name="Picture 2" descr="Do I Need to Speak a Foreign Language? – TEFL Institute of Ireland FAQs">
            <a:extLst>
              <a:ext uri="{FF2B5EF4-FFF2-40B4-BE49-F238E27FC236}">
                <a16:creationId xmlns:a16="http://schemas.microsoft.com/office/drawing/2014/main" id="{ECA74E69-88F5-50CF-27AC-5F8E5EEB8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7" r="21179" b="1394"/>
          <a:stretch/>
        </p:blipFill>
        <p:spPr bwMode="auto">
          <a:xfrm>
            <a:off x="5467350" y="0"/>
            <a:ext cx="6515100" cy="669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80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5"/>
          <p:cNvGrpSpPr/>
          <p:nvPr/>
        </p:nvGrpSpPr>
        <p:grpSpPr>
          <a:xfrm>
            <a:off x="982805" y="2994694"/>
            <a:ext cx="3443826" cy="695040"/>
            <a:chOff x="10878845" y="1464039"/>
            <a:chExt cx="6887651" cy="1390079"/>
          </a:xfrm>
        </p:grpSpPr>
        <p:sp>
          <p:nvSpPr>
            <p:cNvPr id="192" name="Google Shape;192;p5"/>
            <p:cNvSpPr txBox="1"/>
            <p:nvPr/>
          </p:nvSpPr>
          <p:spPr>
            <a:xfrm>
              <a:off x="10878845" y="1746163"/>
              <a:ext cx="6887651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r>
                <a:rPr lang="en-US" sz="3300" b="1" dirty="0" err="1">
                  <a:latin typeface="Jaldi"/>
                  <a:ea typeface="Jaldi"/>
                  <a:cs typeface="Jaldi"/>
                  <a:sym typeface="Jaldi"/>
                </a:rPr>
                <a:t>Achoimre</a:t>
              </a:r>
              <a:endParaRPr sz="3300" b="1" dirty="0">
                <a:latin typeface="Jaldi"/>
                <a:ea typeface="Jaldi"/>
                <a:cs typeface="Jaldi"/>
                <a:sym typeface="Jald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0946582" y="1464039"/>
              <a:ext cx="664618" cy="7697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159B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ABDAE-2F64-428E-AA28-7D370F18E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644" y="1825103"/>
            <a:ext cx="2895472" cy="2851711"/>
          </a:xfrm>
          <a:prstGeom prst="rect">
            <a:avLst/>
          </a:prstGeom>
        </p:spPr>
      </p:pic>
      <p:sp>
        <p:nvSpPr>
          <p:cNvPr id="2" name="Google Shape;189;p5">
            <a:extLst>
              <a:ext uri="{FF2B5EF4-FFF2-40B4-BE49-F238E27FC236}">
                <a16:creationId xmlns:a16="http://schemas.microsoft.com/office/drawing/2014/main" id="{4B988109-9237-7F9F-8238-59E052BFF547}"/>
              </a:ext>
            </a:extLst>
          </p:cNvPr>
          <p:cNvSpPr/>
          <p:nvPr/>
        </p:nvSpPr>
        <p:spPr>
          <a:xfrm>
            <a:off x="7758264" y="2035465"/>
            <a:ext cx="3566586" cy="324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2600" b="1" dirty="0">
                <a:cs typeface="Jaldi"/>
                <a:sym typeface="Jaldi"/>
              </a:rPr>
              <a:t>Ag </a:t>
            </a:r>
            <a:r>
              <a:rPr lang="en-US" sz="2600" b="1" dirty="0" err="1">
                <a:cs typeface="Jaldi"/>
                <a:sym typeface="Jaldi"/>
              </a:rPr>
              <a:t>bailiú</a:t>
            </a:r>
            <a:r>
              <a:rPr lang="en-US" sz="2600" b="1" dirty="0">
                <a:cs typeface="Jaldi"/>
                <a:sym typeface="Jaldi"/>
              </a:rPr>
              <a:t> </a:t>
            </a:r>
            <a:r>
              <a:rPr lang="en-US" sz="2600" b="1" dirty="0" err="1">
                <a:cs typeface="Jaldi"/>
                <a:sym typeface="Jaldi"/>
              </a:rPr>
              <a:t>foclóra</a:t>
            </a:r>
            <a:endParaRPr lang="en-US" sz="2600" b="1" dirty="0">
              <a:cs typeface="Jaldi"/>
              <a:sym typeface="Jaldi"/>
            </a:endParaRPr>
          </a:p>
          <a:p>
            <a:endParaRPr lang="en-US" sz="2600" b="1" dirty="0">
              <a:cs typeface="Jaldi"/>
              <a:sym typeface="Jaldi"/>
            </a:endParaRPr>
          </a:p>
          <a:p>
            <a:r>
              <a:rPr lang="en-US" sz="2600" b="1" dirty="0">
                <a:cs typeface="Jaldi"/>
                <a:sym typeface="Jaldi"/>
              </a:rPr>
              <a:t>Cur </a:t>
            </a:r>
            <a:r>
              <a:rPr lang="en-US" sz="2600" b="1" dirty="0" err="1">
                <a:cs typeface="Jaldi"/>
                <a:sym typeface="Jaldi"/>
              </a:rPr>
              <a:t>chuige</a:t>
            </a:r>
            <a:r>
              <a:rPr lang="en-US" sz="2600" b="1" dirty="0">
                <a:cs typeface="Jaldi"/>
                <a:sym typeface="Jaldi"/>
              </a:rPr>
              <a:t> </a:t>
            </a:r>
            <a:r>
              <a:rPr lang="en-US" sz="2600" b="1" dirty="0" err="1">
                <a:cs typeface="Jaldi"/>
                <a:sym typeface="Jaldi"/>
              </a:rPr>
              <a:t>tradisiúnta</a:t>
            </a:r>
            <a:r>
              <a:rPr lang="en-US" sz="2600" b="1" dirty="0">
                <a:cs typeface="Jaldi"/>
                <a:sym typeface="Jaldi"/>
              </a:rPr>
              <a:t> </a:t>
            </a:r>
            <a:r>
              <a:rPr lang="en-US" sz="2600" b="1" dirty="0" err="1">
                <a:cs typeface="Jaldi"/>
                <a:sym typeface="Jaldi"/>
              </a:rPr>
              <a:t>seachas</a:t>
            </a:r>
            <a:r>
              <a:rPr lang="en-US" sz="2600" b="1" dirty="0">
                <a:cs typeface="Jaldi"/>
                <a:sym typeface="Jaldi"/>
              </a:rPr>
              <a:t> </a:t>
            </a:r>
            <a:r>
              <a:rPr lang="en-US" sz="2600" b="1" dirty="0" err="1">
                <a:cs typeface="Jaldi"/>
                <a:sym typeface="Jaldi"/>
              </a:rPr>
              <a:t>cumarsáideach</a:t>
            </a:r>
            <a:endParaRPr lang="en-US" sz="2600" b="1" dirty="0">
              <a:cs typeface="Jaldi"/>
              <a:sym typeface="Jaldi"/>
            </a:endParaRPr>
          </a:p>
          <a:p>
            <a:endParaRPr lang="en-US" sz="2600" b="1" dirty="0">
              <a:cs typeface="Jaldi"/>
              <a:sym typeface="Jaldi"/>
            </a:endParaRPr>
          </a:p>
          <a:p>
            <a:r>
              <a:rPr lang="en-US" sz="2600" b="1" dirty="0" err="1">
                <a:cs typeface="Jaldi"/>
                <a:sym typeface="Jaldi"/>
              </a:rPr>
              <a:t>Níor</a:t>
            </a:r>
            <a:r>
              <a:rPr lang="en-US" sz="2600" b="1" dirty="0">
                <a:cs typeface="Jaldi"/>
                <a:sym typeface="Jaldi"/>
              </a:rPr>
              <a:t> </a:t>
            </a:r>
            <a:r>
              <a:rPr lang="en-US" sz="2600" b="1" dirty="0" err="1">
                <a:cs typeface="Jaldi"/>
                <a:sym typeface="Jaldi"/>
              </a:rPr>
              <a:t>athraigh</a:t>
            </a:r>
            <a:r>
              <a:rPr lang="en-US" sz="2600" b="1" dirty="0">
                <a:cs typeface="Jaldi"/>
                <a:sym typeface="Jaldi"/>
              </a:rPr>
              <a:t> </a:t>
            </a:r>
            <a:r>
              <a:rPr lang="en-US" sz="2600" b="1" dirty="0" err="1">
                <a:cs typeface="Jaldi"/>
                <a:sym typeface="Jaldi"/>
              </a:rPr>
              <a:t>rudaí</a:t>
            </a:r>
            <a:r>
              <a:rPr lang="en-US" sz="2600" b="1" dirty="0">
                <a:cs typeface="Jaldi"/>
                <a:sym typeface="Jaldi"/>
              </a:rPr>
              <a:t> an </a:t>
            </a:r>
            <a:r>
              <a:rPr lang="en-US" sz="2600" b="1" dirty="0" err="1">
                <a:cs typeface="Jaldi"/>
                <a:sym typeface="Jaldi"/>
              </a:rPr>
              <a:t>méid</a:t>
            </a:r>
            <a:r>
              <a:rPr lang="en-US" sz="2600" b="1" dirty="0">
                <a:cs typeface="Jaldi"/>
                <a:sym typeface="Jaldi"/>
              </a:rPr>
              <a:t> sin </a:t>
            </a:r>
            <a:r>
              <a:rPr lang="en-US" sz="2600" b="1" dirty="0" err="1">
                <a:cs typeface="Jaldi"/>
                <a:sym typeface="Jaldi"/>
              </a:rPr>
              <a:t>idir</a:t>
            </a:r>
            <a:r>
              <a:rPr lang="en-US" sz="2600" b="1" dirty="0">
                <a:cs typeface="Jaldi"/>
                <a:sym typeface="Jaldi"/>
              </a:rPr>
              <a:t> rang a </a:t>
            </a:r>
            <a:r>
              <a:rPr lang="en-US" sz="2600" b="1" dirty="0" err="1">
                <a:cs typeface="Jaldi"/>
                <a:sym typeface="Jaldi"/>
              </a:rPr>
              <a:t>haon</a:t>
            </a:r>
            <a:r>
              <a:rPr lang="en-US" sz="2600" b="1" dirty="0">
                <a:cs typeface="Jaldi"/>
                <a:sym typeface="Jaldi"/>
              </a:rPr>
              <a:t> </a:t>
            </a:r>
            <a:r>
              <a:rPr lang="en-US" sz="2600" b="1" dirty="0" err="1">
                <a:cs typeface="Jaldi"/>
                <a:sym typeface="Jaldi"/>
              </a:rPr>
              <a:t>agus</a:t>
            </a:r>
            <a:r>
              <a:rPr lang="en-US" sz="2600" b="1" dirty="0">
                <a:cs typeface="Jaldi"/>
                <a:sym typeface="Jaldi"/>
              </a:rPr>
              <a:t> rang a </a:t>
            </a:r>
            <a:r>
              <a:rPr lang="en-US" sz="2600" b="1" dirty="0" err="1">
                <a:cs typeface="Jaldi"/>
                <a:sym typeface="Jaldi"/>
              </a:rPr>
              <a:t>cúig</a:t>
            </a:r>
            <a:endParaRPr lang="en-US" sz="2600" b="1" dirty="0">
              <a:cs typeface="Jaldi"/>
              <a:sym typeface="Jaldi"/>
            </a:endParaRPr>
          </a:p>
        </p:txBody>
      </p:sp>
    </p:spTree>
    <p:extLst>
      <p:ext uri="{BB962C8B-B14F-4D97-AF65-F5344CB8AC3E}">
        <p14:creationId xmlns:p14="http://schemas.microsoft.com/office/powerpoint/2010/main" val="189844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943760-067E-4AAD-AB6A-41BE2004C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828" y="643466"/>
            <a:ext cx="7930343" cy="5571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BF7C-C650-5435-5DD7-C39E7ABE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895966"/>
            <a:ext cx="4989871" cy="1622321"/>
          </a:xfrm>
        </p:spPr>
        <p:txBody>
          <a:bodyPr>
            <a:normAutofit/>
          </a:bodyPr>
          <a:lstStyle/>
          <a:p>
            <a:r>
              <a:rPr lang="en-GB" dirty="0" err="1"/>
              <a:t>Conas</a:t>
            </a:r>
            <a:r>
              <a:rPr lang="en-GB" dirty="0"/>
              <a:t> é </a:t>
            </a:r>
            <a:r>
              <a:rPr lang="en-GB" dirty="0" err="1"/>
              <a:t>seo</a:t>
            </a:r>
            <a:r>
              <a:rPr lang="en-GB" dirty="0"/>
              <a:t> a </a:t>
            </a:r>
            <a:r>
              <a:rPr lang="en-GB" dirty="0" err="1"/>
              <a:t>athrú</a:t>
            </a:r>
            <a:r>
              <a:rPr lang="en-GB" dirty="0"/>
              <a:t>?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3719-3EF0-0152-6DE5-D04C3280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675544" cy="3785419"/>
          </a:xfrm>
        </p:spPr>
        <p:txBody>
          <a:bodyPr>
            <a:normAutofit lnSpcReduction="10000"/>
          </a:bodyPr>
          <a:lstStyle/>
          <a:p>
            <a:r>
              <a:rPr lang="en-GB" sz="2000" i="1" dirty="0" err="1"/>
              <a:t>Curaclam</a:t>
            </a:r>
            <a:r>
              <a:rPr lang="en-GB" sz="2000" i="1" dirty="0"/>
              <a:t> Teanga na </a:t>
            </a:r>
            <a:r>
              <a:rPr lang="en-GB" sz="2000" i="1" dirty="0" err="1"/>
              <a:t>Bunscoile</a:t>
            </a:r>
            <a:r>
              <a:rPr lang="en-GB" sz="2000" i="1" dirty="0"/>
              <a:t> (ROS, 2019)</a:t>
            </a:r>
          </a:p>
          <a:p>
            <a:endParaRPr lang="en-GB" sz="2000" i="1" dirty="0"/>
          </a:p>
          <a:p>
            <a:endParaRPr lang="en-GB" sz="2000" i="1" dirty="0"/>
          </a:p>
          <a:p>
            <a:endParaRPr lang="en-GB" sz="2000" i="1" dirty="0"/>
          </a:p>
          <a:p>
            <a:r>
              <a:rPr lang="en-GB" sz="2000" i="1" dirty="0"/>
              <a:t>Cur </a:t>
            </a:r>
            <a:r>
              <a:rPr lang="en-GB" sz="2000" i="1" dirty="0" err="1"/>
              <a:t>chuige</a:t>
            </a:r>
            <a:r>
              <a:rPr lang="en-GB" sz="2000" i="1" dirty="0"/>
              <a:t> </a:t>
            </a:r>
            <a:r>
              <a:rPr lang="en-GB" sz="2000" i="1" dirty="0" err="1"/>
              <a:t>páiste</a:t>
            </a:r>
            <a:r>
              <a:rPr lang="en-GB" sz="2000" i="1" dirty="0"/>
              <a:t> </a:t>
            </a:r>
            <a:r>
              <a:rPr lang="en-GB" sz="2000" i="1" dirty="0" err="1"/>
              <a:t>lárnach</a:t>
            </a:r>
            <a:endParaRPr lang="en-GB" sz="2000" i="1" dirty="0"/>
          </a:p>
          <a:p>
            <a:r>
              <a:rPr lang="en-GB" sz="2000" i="1" dirty="0" err="1"/>
              <a:t>Rogha</a:t>
            </a:r>
            <a:r>
              <a:rPr lang="en-GB" sz="2000" i="1" dirty="0"/>
              <a:t> a </a:t>
            </a:r>
            <a:r>
              <a:rPr lang="en-GB" sz="2000" i="1" dirty="0" err="1"/>
              <a:t>thabhairt</a:t>
            </a:r>
            <a:r>
              <a:rPr lang="en-GB" sz="2000" i="1" dirty="0"/>
              <a:t> do na </a:t>
            </a:r>
            <a:r>
              <a:rPr lang="en-GB" sz="2000" i="1" dirty="0" err="1"/>
              <a:t>páistí</a:t>
            </a:r>
            <a:r>
              <a:rPr lang="en-GB" sz="2000" i="1" dirty="0"/>
              <a:t> </a:t>
            </a:r>
            <a:r>
              <a:rPr lang="en-GB" sz="2000" i="1" dirty="0" err="1"/>
              <a:t>maidir</a:t>
            </a:r>
            <a:r>
              <a:rPr lang="en-GB" sz="2000" i="1" dirty="0"/>
              <a:t> le </a:t>
            </a:r>
            <a:r>
              <a:rPr lang="en-GB" sz="2000" i="1" dirty="0" err="1"/>
              <a:t>hábhair</a:t>
            </a:r>
            <a:r>
              <a:rPr lang="en-GB" sz="2000" i="1" dirty="0"/>
              <a:t> </a:t>
            </a:r>
            <a:r>
              <a:rPr lang="en-GB" sz="2000" i="1" dirty="0" err="1"/>
              <a:t>agus</a:t>
            </a:r>
            <a:r>
              <a:rPr lang="en-GB" sz="2000" i="1" dirty="0"/>
              <a:t> le </a:t>
            </a:r>
            <a:r>
              <a:rPr lang="en-GB" sz="2000" i="1" dirty="0" err="1"/>
              <a:t>modhanna</a:t>
            </a:r>
            <a:r>
              <a:rPr lang="en-GB" sz="2000" i="1" dirty="0"/>
              <a:t>/</a:t>
            </a:r>
            <a:r>
              <a:rPr lang="en-GB" sz="2000" i="1" dirty="0" err="1"/>
              <a:t>cluichí</a:t>
            </a:r>
            <a:endParaRPr lang="en-GB" sz="2000" i="1" dirty="0"/>
          </a:p>
          <a:p>
            <a:r>
              <a:rPr lang="en-GB" sz="2000" i="1" dirty="0" err="1"/>
              <a:t>Páistí</a:t>
            </a:r>
            <a:r>
              <a:rPr lang="en-GB" sz="2000" i="1" dirty="0"/>
              <a:t> </a:t>
            </a:r>
            <a:r>
              <a:rPr lang="en-GB" sz="2000" i="1" dirty="0" err="1"/>
              <a:t>gníomhacha</a:t>
            </a:r>
            <a:r>
              <a:rPr lang="en-GB" sz="2000" i="1" dirty="0"/>
              <a:t> </a:t>
            </a:r>
          </a:p>
          <a:p>
            <a:r>
              <a:rPr lang="en-GB" sz="2000" i="1" dirty="0" err="1"/>
              <a:t>Páistí</a:t>
            </a:r>
            <a:r>
              <a:rPr lang="en-GB" sz="2000" i="1" dirty="0"/>
              <a:t> ag </a:t>
            </a:r>
            <a:r>
              <a:rPr lang="en-GB" sz="2000" i="1" dirty="0" err="1"/>
              <a:t>dearadh</a:t>
            </a:r>
            <a:r>
              <a:rPr lang="en-GB" sz="2000" i="1" dirty="0"/>
              <a:t> </a:t>
            </a:r>
            <a:r>
              <a:rPr lang="en-GB" sz="2000" i="1" dirty="0" err="1"/>
              <a:t>cluichí</a:t>
            </a:r>
            <a:r>
              <a:rPr lang="en-GB" sz="2000" i="1" dirty="0"/>
              <a:t>/</a:t>
            </a:r>
            <a:r>
              <a:rPr lang="en-GB" sz="2000" i="1" dirty="0" err="1"/>
              <a:t>tascanna</a:t>
            </a:r>
            <a:endParaRPr lang="en-GB" sz="2000" i="1" dirty="0"/>
          </a:p>
          <a:p>
            <a:pPr lvl="3"/>
            <a:r>
              <a:rPr lang="en-GB" sz="1600" i="1" dirty="0"/>
              <a:t>(Dam, 2001) </a:t>
            </a:r>
            <a:endParaRPr lang="en-IE" sz="16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AE32E-14B1-F97D-E54F-AE6DC0D45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657" y="807593"/>
            <a:ext cx="5821741" cy="5239568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172397-031B-B647-B13D-48B867252105}"/>
              </a:ext>
            </a:extLst>
          </p:cNvPr>
          <p:cNvSpPr txBox="1"/>
          <p:nvPr/>
        </p:nvSpPr>
        <p:spPr>
          <a:xfrm>
            <a:off x="9348938" y="5650639"/>
            <a:ext cx="2358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Teanga a </a:t>
            </a:r>
            <a:r>
              <a:rPr lang="en-IE" dirty="0" err="1"/>
              <a:t>úsáid</a:t>
            </a:r>
            <a:r>
              <a:rPr lang="en-IE" dirty="0"/>
              <a:t> go </a:t>
            </a:r>
            <a:r>
              <a:rPr lang="en-IE" dirty="0" err="1"/>
              <a:t>cruthaitheach</a:t>
            </a:r>
            <a:r>
              <a:rPr lang="en-IE" dirty="0"/>
              <a:t> </a:t>
            </a:r>
            <a:r>
              <a:rPr lang="en-IE" dirty="0" err="1"/>
              <a:t>spraíúil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03828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5F46-6032-BC8B-DFBF-79AC6FA9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Teanga a </a:t>
            </a:r>
            <a:r>
              <a:rPr lang="en-IE" dirty="0" err="1"/>
              <a:t>úsáid</a:t>
            </a:r>
            <a:r>
              <a:rPr lang="en-IE" dirty="0"/>
              <a:t> go </a:t>
            </a:r>
            <a:r>
              <a:rPr lang="en-IE" dirty="0" err="1"/>
              <a:t>cruthaitheach</a:t>
            </a:r>
            <a:r>
              <a:rPr lang="en-IE" dirty="0"/>
              <a:t> </a:t>
            </a:r>
            <a:r>
              <a:rPr lang="en-IE" dirty="0" err="1"/>
              <a:t>spraíúil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E83A7-AB31-52FC-9BFF-CF74ECFC9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Ceachtanna</a:t>
            </a:r>
            <a:r>
              <a:rPr lang="en-GB" dirty="0"/>
              <a:t> </a:t>
            </a:r>
            <a:r>
              <a:rPr lang="en-GB" dirty="0" err="1"/>
              <a:t>Gaeilge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Béarla</a:t>
            </a:r>
            <a:endParaRPr lang="en-GB" dirty="0"/>
          </a:p>
          <a:p>
            <a:endParaRPr lang="en-GB" dirty="0"/>
          </a:p>
          <a:p>
            <a:r>
              <a:rPr lang="en-GB" dirty="0"/>
              <a:t>Am do </a:t>
            </a:r>
            <a:r>
              <a:rPr lang="en-GB" dirty="0" err="1"/>
              <a:t>theangacha</a:t>
            </a:r>
            <a:r>
              <a:rPr lang="en-GB" dirty="0"/>
              <a:t>: 5-10 </a:t>
            </a:r>
            <a:r>
              <a:rPr lang="en-GB" dirty="0" err="1"/>
              <a:t>nóiméad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tseachtain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Feasacht</a:t>
            </a:r>
            <a:r>
              <a:rPr lang="en-GB" dirty="0"/>
              <a:t> </a:t>
            </a:r>
            <a:r>
              <a:rPr lang="en-GB" dirty="0" err="1"/>
              <a:t>teanga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6DDD0-2F68-A1B0-D708-C3D3427C1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367" y="3289299"/>
            <a:ext cx="3783956" cy="34055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2487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5"/>
          <p:cNvGrpSpPr/>
          <p:nvPr/>
        </p:nvGrpSpPr>
        <p:grpSpPr>
          <a:xfrm>
            <a:off x="982806" y="2994694"/>
            <a:ext cx="4379770" cy="1202870"/>
            <a:chOff x="10878847" y="1464039"/>
            <a:chExt cx="8759539" cy="2405740"/>
          </a:xfrm>
        </p:grpSpPr>
        <p:sp>
          <p:nvSpPr>
            <p:cNvPr id="192" name="Google Shape;192;p5"/>
            <p:cNvSpPr txBox="1"/>
            <p:nvPr/>
          </p:nvSpPr>
          <p:spPr>
            <a:xfrm>
              <a:off x="10878847" y="1746161"/>
              <a:ext cx="8759539" cy="2123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r>
                <a:rPr lang="en-US" sz="3300" b="1" dirty="0" err="1">
                  <a:latin typeface="Jaldi"/>
                  <a:ea typeface="Jaldi"/>
                  <a:cs typeface="Jaldi"/>
                  <a:sym typeface="Jaldi"/>
                </a:rPr>
                <a:t>Jócanna</a:t>
              </a:r>
              <a:r>
                <a:rPr lang="en-US" sz="3300" b="1" dirty="0">
                  <a:latin typeface="Jaldi"/>
                  <a:ea typeface="Jaldi"/>
                  <a:cs typeface="Jaldi"/>
                  <a:sym typeface="Jaldi"/>
                </a:rPr>
                <a:t> </a:t>
              </a:r>
              <a:r>
                <a:rPr lang="en-US" sz="3300" b="1" dirty="0" err="1">
                  <a:latin typeface="Jaldi"/>
                  <a:ea typeface="Jaldi"/>
                  <a:cs typeface="Jaldi"/>
                  <a:sym typeface="Jaldi"/>
                </a:rPr>
                <a:t>Gaeilge</a:t>
              </a:r>
              <a:r>
                <a:rPr lang="en-US" sz="3300" b="1" dirty="0">
                  <a:latin typeface="Jaldi"/>
                  <a:ea typeface="Jaldi"/>
                  <a:cs typeface="Jaldi"/>
                  <a:sym typeface="Jaldi"/>
                </a:rPr>
                <a:t> </a:t>
              </a:r>
              <a:r>
                <a:rPr lang="en-US" sz="3300" b="1" dirty="0" err="1">
                  <a:latin typeface="Jaldi"/>
                  <a:ea typeface="Jaldi"/>
                  <a:cs typeface="Jaldi"/>
                  <a:sym typeface="Jaldi"/>
                </a:rPr>
                <a:t>nó</a:t>
              </a:r>
              <a:r>
                <a:rPr lang="en-US" sz="3300" b="1" dirty="0">
                  <a:latin typeface="Jaldi"/>
                  <a:ea typeface="Jaldi"/>
                  <a:cs typeface="Jaldi"/>
                  <a:sym typeface="Jaldi"/>
                </a:rPr>
                <a:t> </a:t>
              </a:r>
              <a:r>
                <a:rPr lang="en-US" sz="3300" b="1" dirty="0" err="1">
                  <a:latin typeface="Jaldi"/>
                  <a:ea typeface="Jaldi"/>
                  <a:cs typeface="Jaldi"/>
                  <a:sym typeface="Jaldi"/>
                </a:rPr>
                <a:t>dátheangacha</a:t>
              </a:r>
              <a:endParaRPr sz="3300" b="1" dirty="0">
                <a:latin typeface="Jaldi"/>
                <a:ea typeface="Jaldi"/>
                <a:cs typeface="Jaldi"/>
                <a:sym typeface="Jald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0946582" y="1464039"/>
              <a:ext cx="664618" cy="7697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159B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2" descr="Facebook">
            <a:extLst>
              <a:ext uri="{FF2B5EF4-FFF2-40B4-BE49-F238E27FC236}">
                <a16:creationId xmlns:a16="http://schemas.microsoft.com/office/drawing/2014/main" id="{7416B4E0-9915-C520-E39B-DC0B0A9D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33" y="673160"/>
            <a:ext cx="5580157" cy="55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274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/>
          <p:nvPr/>
        </p:nvSpPr>
        <p:spPr>
          <a:xfrm flipH="1">
            <a:off x="0" y="0"/>
            <a:ext cx="558964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>
            <a:solidFill>
              <a:srgbClr val="286C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982805" y="2994694"/>
            <a:ext cx="4947635" cy="695039"/>
            <a:chOff x="10878845" y="1464039"/>
            <a:chExt cx="9895269" cy="1390078"/>
          </a:xfrm>
        </p:grpSpPr>
        <p:sp>
          <p:nvSpPr>
            <p:cNvPr id="192" name="Google Shape;192;p5"/>
            <p:cNvSpPr txBox="1"/>
            <p:nvPr/>
          </p:nvSpPr>
          <p:spPr>
            <a:xfrm>
              <a:off x="10878845" y="1746161"/>
              <a:ext cx="9895269" cy="1107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endParaRPr sz="3300" b="1" dirty="0">
                <a:solidFill>
                  <a:schemeClr val="lt1"/>
                </a:solidFill>
                <a:latin typeface="Jaldi"/>
                <a:ea typeface="Jaldi"/>
                <a:cs typeface="Jaldi"/>
                <a:sym typeface="Jald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0946582" y="1464039"/>
              <a:ext cx="664618" cy="7697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159B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31F604-D811-4756-B869-983A8FA42CBC}"/>
              </a:ext>
            </a:extLst>
          </p:cNvPr>
          <p:cNvSpPr txBox="1">
            <a:spLocks/>
          </p:cNvSpPr>
          <p:nvPr/>
        </p:nvSpPr>
        <p:spPr>
          <a:xfrm>
            <a:off x="6316348" y="1324425"/>
            <a:ext cx="5492004" cy="36505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Ar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chuala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tú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faoin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gcarr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 a </a:t>
            </a:r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ghlacann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pónairí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 in </a:t>
            </a:r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áit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peitreal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? </a:t>
            </a:r>
          </a:p>
          <a:p>
            <a:endParaRPr lang="en-IE" sz="2000" dirty="0">
              <a:latin typeface="Jaldi" panose="020F0504030202060203" charset="0"/>
              <a:cs typeface="Jaldi" panose="020F0504030202060203" charset="0"/>
            </a:endParaRPr>
          </a:p>
          <a:p>
            <a:endParaRPr lang="en-IE" sz="2000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Broim</a:t>
            </a:r>
            <a:r>
              <a:rPr lang="en-IE" sz="2000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sz="2000" dirty="0" err="1">
                <a:latin typeface="Jaldi" panose="020F0504030202060203" charset="0"/>
                <a:cs typeface="Jaldi" panose="020F0504030202060203" charset="0"/>
              </a:rPr>
              <a:t>broim</a:t>
            </a:r>
            <a:endParaRPr lang="en-IE" sz="2000" dirty="0">
              <a:latin typeface="Jaldi" panose="020F0504030202060203" charset="0"/>
              <a:cs typeface="Jaldi" panose="020F0504030202060203" charset="0"/>
            </a:endParaRPr>
          </a:p>
          <a:p>
            <a:endParaRPr lang="en-IE" sz="700" dirty="0"/>
          </a:p>
        </p:txBody>
      </p:sp>
      <p:pic>
        <p:nvPicPr>
          <p:cNvPr id="1026" name="Picture 2" descr="1,797 Spill The Beans Stock Photos, Pictures &amp; Royalty-Free Images - iStock">
            <a:extLst>
              <a:ext uri="{FF2B5EF4-FFF2-40B4-BE49-F238E27FC236}">
                <a16:creationId xmlns:a16="http://schemas.microsoft.com/office/drawing/2014/main" id="{29A223E2-9AA7-4A66-97F5-CC5B860B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47" y="3789644"/>
            <a:ext cx="3188237" cy="21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190;p5">
            <a:extLst>
              <a:ext uri="{FF2B5EF4-FFF2-40B4-BE49-F238E27FC236}">
                <a16:creationId xmlns:a16="http://schemas.microsoft.com/office/drawing/2014/main" id="{69F45624-26C5-E6EF-E5BF-430CE0D7CCBD}"/>
              </a:ext>
            </a:extLst>
          </p:cNvPr>
          <p:cNvGrpSpPr/>
          <p:nvPr/>
        </p:nvGrpSpPr>
        <p:grpSpPr>
          <a:xfrm>
            <a:off x="1135205" y="3147094"/>
            <a:ext cx="4947635" cy="695039"/>
            <a:chOff x="10878845" y="1464039"/>
            <a:chExt cx="9895269" cy="1390078"/>
          </a:xfrm>
        </p:grpSpPr>
        <p:sp>
          <p:nvSpPr>
            <p:cNvPr id="3" name="Google Shape;192;p5">
              <a:extLst>
                <a:ext uri="{FF2B5EF4-FFF2-40B4-BE49-F238E27FC236}">
                  <a16:creationId xmlns:a16="http://schemas.microsoft.com/office/drawing/2014/main" id="{E83F79A7-215F-00FF-E153-39AB91AB7500}"/>
                </a:ext>
              </a:extLst>
            </p:cNvPr>
            <p:cNvSpPr txBox="1"/>
            <p:nvPr/>
          </p:nvSpPr>
          <p:spPr>
            <a:xfrm>
              <a:off x="10878845" y="1746161"/>
              <a:ext cx="9895269" cy="1107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r>
                <a:rPr lang="en-US" sz="3300" b="1" dirty="0" err="1">
                  <a:solidFill>
                    <a:schemeClr val="lt1"/>
                  </a:solidFill>
                  <a:latin typeface="Jaldi"/>
                  <a:ea typeface="Jaldi"/>
                  <a:cs typeface="Jaldi"/>
                  <a:sym typeface="Jaldi"/>
                </a:rPr>
                <a:t>Jócanna</a:t>
              </a:r>
              <a:r>
                <a:rPr lang="en-US" sz="3300" b="1" dirty="0">
                  <a:solidFill>
                    <a:schemeClr val="lt1"/>
                  </a:solidFill>
                  <a:latin typeface="Jaldi"/>
                  <a:ea typeface="Jaldi"/>
                  <a:cs typeface="Jaldi"/>
                  <a:sym typeface="Jaldi"/>
                </a:rPr>
                <a:t> </a:t>
              </a:r>
              <a:r>
                <a:rPr lang="en-US" sz="3300" b="1" dirty="0" err="1">
                  <a:solidFill>
                    <a:schemeClr val="lt1"/>
                  </a:solidFill>
                  <a:latin typeface="Jaldi"/>
                  <a:ea typeface="Jaldi"/>
                  <a:cs typeface="Jaldi"/>
                  <a:sym typeface="Jaldi"/>
                </a:rPr>
                <a:t>Gaeilge</a:t>
              </a:r>
              <a:endParaRPr sz="3300" b="1" dirty="0">
                <a:solidFill>
                  <a:schemeClr val="lt1"/>
                </a:solidFill>
                <a:latin typeface="Jaldi"/>
                <a:ea typeface="Jaldi"/>
                <a:cs typeface="Jaldi"/>
                <a:sym typeface="Jaldi"/>
              </a:endParaRPr>
            </a:p>
          </p:txBody>
        </p:sp>
        <p:sp>
          <p:nvSpPr>
            <p:cNvPr id="4" name="Google Shape;194;p5">
              <a:extLst>
                <a:ext uri="{FF2B5EF4-FFF2-40B4-BE49-F238E27FC236}">
                  <a16:creationId xmlns:a16="http://schemas.microsoft.com/office/drawing/2014/main" id="{821C0FD6-DE0C-0BA5-8EB7-CDDC3581D4B3}"/>
                </a:ext>
              </a:extLst>
            </p:cNvPr>
            <p:cNvSpPr/>
            <p:nvPr/>
          </p:nvSpPr>
          <p:spPr>
            <a:xfrm>
              <a:off x="10946582" y="1464039"/>
              <a:ext cx="664618" cy="7697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159B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538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/>
          <p:nvPr/>
        </p:nvSpPr>
        <p:spPr>
          <a:xfrm flipH="1">
            <a:off x="1588" y="0"/>
            <a:ext cx="558964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>
            <a:solidFill>
              <a:srgbClr val="286C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717334" y="2994694"/>
            <a:ext cx="4947635" cy="1202870"/>
            <a:chOff x="10347903" y="1464039"/>
            <a:chExt cx="9895269" cy="2405738"/>
          </a:xfrm>
        </p:grpSpPr>
        <p:sp>
          <p:nvSpPr>
            <p:cNvPr id="192" name="Google Shape;192;p5"/>
            <p:cNvSpPr txBox="1"/>
            <p:nvPr/>
          </p:nvSpPr>
          <p:spPr>
            <a:xfrm>
              <a:off x="10347903" y="1746161"/>
              <a:ext cx="9895269" cy="212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r>
                <a:rPr lang="en-IE" sz="3300" dirty="0" err="1">
                  <a:latin typeface="Jaldi" panose="020F0504030202060203" charset="0"/>
                  <a:cs typeface="Jaldi" panose="020F0504030202060203" charset="0"/>
                </a:rPr>
                <a:t>Imeartas</a:t>
              </a:r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 focal </a:t>
              </a:r>
            </a:p>
            <a:p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(</a:t>
              </a:r>
              <a:r>
                <a:rPr lang="en-IE" sz="3300" i="1" dirty="0">
                  <a:latin typeface="Jaldi" panose="020F0504030202060203" charset="0"/>
                  <a:cs typeface="Jaldi" panose="020F0504030202060203" charset="0"/>
                </a:rPr>
                <a:t>Dingbats</a:t>
              </a:r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 as </a:t>
              </a:r>
              <a:r>
                <a:rPr lang="en-IE" sz="3300" dirty="0" err="1">
                  <a:latin typeface="Jaldi" panose="020F0504030202060203" charset="0"/>
                  <a:cs typeface="Jaldi" panose="020F0504030202060203" charset="0"/>
                </a:rPr>
                <a:t>Gaeilge</a:t>
              </a:r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)</a:t>
              </a:r>
              <a:endParaRPr sz="3300" b="1" dirty="0">
                <a:solidFill>
                  <a:schemeClr val="lt1"/>
                </a:solidFill>
                <a:latin typeface="Jaldi" panose="020F0504030202060203" charset="0"/>
                <a:ea typeface="Jaldi"/>
                <a:cs typeface="Jaldi" panose="020F0504030202060203" charset="0"/>
                <a:sym typeface="Jald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0946582" y="1464039"/>
              <a:ext cx="664618" cy="7697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159B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487511A-583E-4D24-872B-98C4C45E4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555" y="339765"/>
            <a:ext cx="1990742" cy="2639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0D4474-810D-4CB8-896D-C47D6DC6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330" y="4098314"/>
            <a:ext cx="5161651" cy="1889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5CA5B9-C3E2-4047-8645-A86B0AE45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800" y="607602"/>
            <a:ext cx="4030908" cy="263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6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67FD-3DD7-F30B-CD8D-51060959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72" y="510047"/>
            <a:ext cx="2269459" cy="1645920"/>
          </a:xfrm>
        </p:spPr>
        <p:txBody>
          <a:bodyPr>
            <a:normAutofit/>
          </a:bodyPr>
          <a:lstStyle/>
          <a:p>
            <a:r>
              <a:rPr lang="en-GB" sz="2800" dirty="0"/>
              <a:t>€6</a:t>
            </a:r>
            <a:endParaRPr lang="en-IE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E0ADD-4A65-0FEA-E16F-E5CC535B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4225" y="510047"/>
            <a:ext cx="8114919" cy="1645920"/>
          </a:xfrm>
        </p:spPr>
        <p:txBody>
          <a:bodyPr anchor="ctr">
            <a:normAutofit/>
          </a:bodyPr>
          <a:lstStyle/>
          <a:p>
            <a:r>
              <a:rPr lang="en-GB" sz="2600" dirty="0"/>
              <a:t>Leis na </a:t>
            </a:r>
            <a:r>
              <a:rPr lang="en-GB" sz="2600" dirty="0" err="1"/>
              <a:t>hardranganna</a:t>
            </a:r>
            <a:r>
              <a:rPr lang="en-GB" sz="2600" dirty="0"/>
              <a:t> </a:t>
            </a:r>
            <a:r>
              <a:rPr lang="en-GB" sz="2600" dirty="0" err="1"/>
              <a:t>bheadh</a:t>
            </a:r>
            <a:r>
              <a:rPr lang="en-GB" sz="2600" dirty="0"/>
              <a:t> na </a:t>
            </a:r>
            <a:r>
              <a:rPr lang="en-GB" sz="2600" dirty="0" err="1"/>
              <a:t>páistí</a:t>
            </a:r>
            <a:r>
              <a:rPr lang="en-GB" sz="2600" dirty="0"/>
              <a:t> in </a:t>
            </a:r>
            <a:r>
              <a:rPr lang="en-GB" sz="2600" dirty="0" err="1"/>
              <a:t>ann</a:t>
            </a:r>
            <a:r>
              <a:rPr lang="en-GB" sz="2600" dirty="0"/>
              <a:t> </a:t>
            </a:r>
            <a:r>
              <a:rPr lang="en-GB" sz="2600" i="1" dirty="0"/>
              <a:t>Dingbats </a:t>
            </a:r>
            <a:r>
              <a:rPr lang="en-GB" sz="2600" dirty="0"/>
              <a:t>a </a:t>
            </a:r>
            <a:r>
              <a:rPr lang="en-GB" sz="2600" dirty="0" err="1"/>
              <a:t>chruthú</a:t>
            </a:r>
            <a:r>
              <a:rPr lang="en-GB" sz="2600" dirty="0"/>
              <a:t>. </a:t>
            </a:r>
            <a:endParaRPr lang="en-IE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F941F9-3614-0CDF-2F87-66299156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25" y="2606462"/>
            <a:ext cx="2829565" cy="3639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F63A4-BEE0-6BCB-D83E-1E8636FE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370" y="2606462"/>
            <a:ext cx="3138906" cy="3639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A1298-1CE0-74B0-C254-A71DD2CB3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415" y="2615791"/>
            <a:ext cx="3584448" cy="3620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ADF4A-26E3-C9BE-E904-367A44562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35" y="105798"/>
            <a:ext cx="1521430" cy="208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05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67FD-3DD7-F30B-CD8D-51060959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72" y="510047"/>
            <a:ext cx="2269459" cy="1645920"/>
          </a:xfrm>
        </p:spPr>
        <p:txBody>
          <a:bodyPr>
            <a:normAutofit/>
          </a:bodyPr>
          <a:lstStyle/>
          <a:p>
            <a:r>
              <a:rPr lang="en-GB" sz="2800" dirty="0"/>
              <a:t>€6</a:t>
            </a:r>
            <a:endParaRPr lang="en-IE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F941F9-3614-0CDF-2F87-66299156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25" y="2606462"/>
            <a:ext cx="2829565" cy="3639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F63A4-BEE0-6BCB-D83E-1E8636FE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370" y="2606462"/>
            <a:ext cx="3138906" cy="3639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A1298-1CE0-74B0-C254-A71DD2CB3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415" y="2615791"/>
            <a:ext cx="3584448" cy="3620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ADF4A-26E3-C9BE-E904-367A44562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35" y="105798"/>
            <a:ext cx="1521430" cy="2089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30928-6ADB-556C-3831-02C9229CBCD3}"/>
              </a:ext>
            </a:extLst>
          </p:cNvPr>
          <p:cNvSpPr txBox="1"/>
          <p:nvPr/>
        </p:nvSpPr>
        <p:spPr>
          <a:xfrm>
            <a:off x="758124" y="6316752"/>
            <a:ext cx="31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Curtha</a:t>
            </a:r>
            <a:r>
              <a:rPr lang="en-GB" dirty="0"/>
              <a:t> </a:t>
            </a:r>
            <a:r>
              <a:rPr lang="en-GB" dirty="0" err="1"/>
              <a:t>siar</a:t>
            </a:r>
            <a:r>
              <a:rPr lang="en-GB" dirty="0"/>
              <a:t> go </a:t>
            </a:r>
            <a:r>
              <a:rPr lang="en-GB" dirty="0" err="1"/>
              <a:t>ceann</a:t>
            </a:r>
            <a:r>
              <a:rPr lang="en-GB" dirty="0"/>
              <a:t> </a:t>
            </a:r>
            <a:r>
              <a:rPr lang="en-GB" dirty="0" err="1"/>
              <a:t>míosa</a:t>
            </a: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F1424-52B7-E489-E657-BCF2AA74AECE}"/>
              </a:ext>
            </a:extLst>
          </p:cNvPr>
          <p:cNvSpPr txBox="1"/>
          <p:nvPr/>
        </p:nvSpPr>
        <p:spPr>
          <a:xfrm>
            <a:off x="4374899" y="6245774"/>
            <a:ext cx="37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Trasna</a:t>
            </a:r>
            <a:r>
              <a:rPr lang="en-GB" dirty="0"/>
              <a:t> na </a:t>
            </a:r>
            <a:r>
              <a:rPr lang="en-GB" dirty="0" err="1"/>
              <a:t>dtonnta</a:t>
            </a:r>
            <a:r>
              <a:rPr lang="en-GB" dirty="0"/>
              <a:t> </a:t>
            </a:r>
            <a:r>
              <a:rPr lang="en-GB" dirty="0" err="1"/>
              <a:t>dul</a:t>
            </a:r>
            <a:r>
              <a:rPr lang="en-GB" dirty="0"/>
              <a:t> </a:t>
            </a:r>
            <a:r>
              <a:rPr lang="en-GB" dirty="0" err="1"/>
              <a:t>siar</a:t>
            </a:r>
            <a:r>
              <a:rPr lang="en-GB" dirty="0"/>
              <a:t> </a:t>
            </a:r>
            <a:r>
              <a:rPr lang="en-GB" dirty="0" err="1"/>
              <a:t>dul</a:t>
            </a:r>
            <a:r>
              <a:rPr lang="en-GB" dirty="0"/>
              <a:t> </a:t>
            </a:r>
            <a:r>
              <a:rPr lang="en-GB" dirty="0" err="1"/>
              <a:t>siar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D3FB5-E69A-6C57-5A89-9DD17C72E8F2}"/>
              </a:ext>
            </a:extLst>
          </p:cNvPr>
          <p:cNvSpPr txBox="1"/>
          <p:nvPr/>
        </p:nvSpPr>
        <p:spPr>
          <a:xfrm>
            <a:off x="8137415" y="6236445"/>
            <a:ext cx="3584448" cy="378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Ní </a:t>
            </a:r>
            <a:r>
              <a:rPr lang="en-GB" dirty="0" err="1"/>
              <a:t>neart</a:t>
            </a:r>
            <a:r>
              <a:rPr lang="en-GB" dirty="0"/>
              <a:t> go cur le </a:t>
            </a:r>
            <a:r>
              <a:rPr lang="en-GB" dirty="0" err="1"/>
              <a:t>chéile</a:t>
            </a:r>
            <a:endParaRPr lang="en-I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6655A72-7D1C-69FC-405F-47E5A0FC8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2DFF0A7-5DF3-689A-0401-0F368D5DE360}"/>
              </a:ext>
            </a:extLst>
          </p:cNvPr>
          <p:cNvSpPr txBox="1">
            <a:spLocks/>
          </p:cNvSpPr>
          <p:nvPr/>
        </p:nvSpPr>
        <p:spPr>
          <a:xfrm>
            <a:off x="3324225" y="510047"/>
            <a:ext cx="8114919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/>
              <a:t>Áis iontach agus leis na hardranganna bheadh na páistí in ann </a:t>
            </a:r>
            <a:r>
              <a:rPr lang="en-GB" sz="2600" i="1"/>
              <a:t>Dingbats </a:t>
            </a:r>
            <a:r>
              <a:rPr lang="en-GB" sz="2600"/>
              <a:t>a chruthú. </a:t>
            </a:r>
            <a:endParaRPr lang="en-IE" sz="2600" dirty="0"/>
          </a:p>
        </p:txBody>
      </p:sp>
    </p:spTree>
    <p:extLst>
      <p:ext uri="{BB962C8B-B14F-4D97-AF65-F5344CB8AC3E}">
        <p14:creationId xmlns:p14="http://schemas.microsoft.com/office/powerpoint/2010/main" val="3927270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AE3C2-8F0C-4899-A7B2-EEF528C79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719" y="5024052"/>
            <a:ext cx="8392120" cy="1502437"/>
          </a:xfrm>
        </p:spPr>
        <p:txBody>
          <a:bodyPr spcFirstLastPara="1" vert="horz" wrap="square" lIns="109700" tIns="109700" rIns="109700" bIns="91416" rtlCol="0" anchor="b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  <a:t>Ogham: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  <a:t>feasacht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  <a:t>chultúrtha</a:t>
            </a:r>
            <a:b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</a:b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  <a:t>Nasc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  <a:t> le stair na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  <a:t>tíre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  <a:t>/an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Jaldi" panose="020F0504030202060203" charset="0"/>
                <a:cs typeface="Jaldi" panose="020F0504030202060203" charset="0"/>
              </a:rPr>
              <a:t>cheantair</a:t>
            </a:r>
            <a:endParaRPr lang="en-US" sz="3300" dirty="0">
              <a:solidFill>
                <a:schemeClr val="tx1">
                  <a:lumMod val="85000"/>
                  <a:lumOff val="15000"/>
                </a:schemeClr>
              </a:solidFill>
              <a:latin typeface="Jaldi" panose="020F0504030202060203" charset="0"/>
              <a:cs typeface="Jaldi" panose="020F0504030202060203" charset="0"/>
            </a:endParaRPr>
          </a:p>
        </p:txBody>
      </p:sp>
      <p:pic>
        <p:nvPicPr>
          <p:cNvPr id="4" name="Picture 2" descr="Where can you see Ogham Stones in Ireland? | Claddagh Design">
            <a:extLst>
              <a:ext uri="{FF2B5EF4-FFF2-40B4-BE49-F238E27FC236}">
                <a16:creationId xmlns:a16="http://schemas.microsoft.com/office/drawing/2014/main" id="{84739506-E4AD-4BCD-B5DE-6F52020D8B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9370"/>
          <a:stretch/>
        </p:blipFill>
        <p:spPr bwMode="auto">
          <a:xfrm>
            <a:off x="6835023" y="266620"/>
            <a:ext cx="2735649" cy="37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mysterious Ogham | Trees for Cities">
            <a:extLst>
              <a:ext uri="{FF2B5EF4-FFF2-40B4-BE49-F238E27FC236}">
                <a16:creationId xmlns:a16="http://schemas.microsoft.com/office/drawing/2014/main" id="{66A01BBD-C1FE-4327-8AC9-4AD088A7E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0784" y="866775"/>
            <a:ext cx="4282367" cy="36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ncient Script Found in Sudan - Language Magazine">
            <a:extLst>
              <a:ext uri="{FF2B5EF4-FFF2-40B4-BE49-F238E27FC236}">
                <a16:creationId xmlns:a16="http://schemas.microsoft.com/office/drawing/2014/main" id="{608EEC1B-55A0-43D5-BB59-0F5D4714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318" y="3642852"/>
            <a:ext cx="1804869" cy="30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1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B8A6-7136-39A0-F463-28A60203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96" y="1243045"/>
            <a:ext cx="9543405" cy="118872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Cur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láthair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inniu</a:t>
            </a:r>
            <a:endParaRPr lang="en-I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168E-D312-0320-8504-0B0391ED0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Cé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Mise?</a:t>
            </a:r>
          </a:p>
          <a:p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Taighde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páistí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súgradh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teangacha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súgradh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Gaeilge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Cluichí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Teanga</a:t>
            </a:r>
          </a:p>
          <a:p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Áiseanna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úsáideacha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eile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I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261EECB-C6B3-69E6-43B0-FEAE450E2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8" y="103908"/>
            <a:ext cx="2507111" cy="118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16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F319B2-3C09-430A-B887-B1CC9C849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257" y="894"/>
            <a:ext cx="955231" cy="3488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6AC99-44AF-465E-A233-393FF63C7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2060" y="893"/>
            <a:ext cx="1128353" cy="3993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9B83B6-40EC-4BA6-85A7-357CE819C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267" y="2885810"/>
            <a:ext cx="1178016" cy="366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3A3D6-0EFC-4C81-A756-3B06FF840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3232" y="3341937"/>
            <a:ext cx="1124652" cy="3348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A1BC5-4DF2-4576-A3D2-ED061247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890" y="894"/>
            <a:ext cx="1405671" cy="4243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69221C-0A41-40FC-9814-2C562BBEB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062" y="2625198"/>
            <a:ext cx="1860408" cy="411496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AF4958E-9502-4093-989A-170F64E43B4E}"/>
              </a:ext>
            </a:extLst>
          </p:cNvPr>
          <p:cNvSpPr txBox="1">
            <a:spLocks/>
          </p:cNvSpPr>
          <p:nvPr/>
        </p:nvSpPr>
        <p:spPr>
          <a:xfrm>
            <a:off x="1588" y="203803"/>
            <a:ext cx="2990776" cy="7618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grá</a:t>
            </a:r>
            <a:endParaRPr lang="en-IE" sz="280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6878D66-7B09-4703-91EC-37293362A3FC}"/>
              </a:ext>
            </a:extLst>
          </p:cNvPr>
          <p:cNvSpPr txBox="1">
            <a:spLocks/>
          </p:cNvSpPr>
          <p:nvPr/>
        </p:nvSpPr>
        <p:spPr>
          <a:xfrm>
            <a:off x="1588" y="3332364"/>
            <a:ext cx="2990776" cy="76905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sláinte</a:t>
            </a:r>
            <a:endParaRPr lang="en-IE" sz="280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44BFA7E-CD73-4053-8B73-232F61B275A8}"/>
              </a:ext>
            </a:extLst>
          </p:cNvPr>
          <p:cNvSpPr txBox="1">
            <a:spLocks/>
          </p:cNvSpPr>
          <p:nvPr/>
        </p:nvSpPr>
        <p:spPr>
          <a:xfrm>
            <a:off x="1588" y="1270085"/>
            <a:ext cx="2990776" cy="7618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sonas</a:t>
            </a:r>
            <a:endParaRPr lang="en-IE" sz="28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65257D0-2692-46C5-9294-0A107CD32912}"/>
              </a:ext>
            </a:extLst>
          </p:cNvPr>
          <p:cNvSpPr txBox="1">
            <a:spLocks/>
          </p:cNvSpPr>
          <p:nvPr/>
        </p:nvSpPr>
        <p:spPr>
          <a:xfrm>
            <a:off x="1588" y="2250023"/>
            <a:ext cx="2990776" cy="7618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anam</a:t>
            </a:r>
            <a:r>
              <a:rPr lang="en-IE" sz="2800" dirty="0"/>
              <a:t> </a:t>
            </a:r>
            <a:r>
              <a:rPr lang="en-IE" sz="2800" dirty="0" err="1"/>
              <a:t>cara</a:t>
            </a:r>
            <a:endParaRPr lang="en-IE" sz="280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2FE1956-1211-4F5A-AE72-E0BD2A2E46DA}"/>
              </a:ext>
            </a:extLst>
          </p:cNvPr>
          <p:cNvSpPr txBox="1">
            <a:spLocks/>
          </p:cNvSpPr>
          <p:nvPr/>
        </p:nvSpPr>
        <p:spPr>
          <a:xfrm>
            <a:off x="1588" y="5918089"/>
            <a:ext cx="2990776" cy="7618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gáire</a:t>
            </a:r>
            <a:endParaRPr lang="en-IE" sz="28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641435C-61AE-4D1D-BC8D-F20843CD7EDB}"/>
              </a:ext>
            </a:extLst>
          </p:cNvPr>
          <p:cNvSpPr txBox="1">
            <a:spLocks/>
          </p:cNvSpPr>
          <p:nvPr/>
        </p:nvSpPr>
        <p:spPr>
          <a:xfrm>
            <a:off x="1588" y="4586214"/>
            <a:ext cx="2990776" cy="7618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cairdeas</a:t>
            </a:r>
            <a:endParaRPr lang="en-IE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A3C59-BBFB-455C-BA3B-0D8B4EB30DE3}"/>
              </a:ext>
            </a:extLst>
          </p:cNvPr>
          <p:cNvSpPr txBox="1"/>
          <p:nvPr/>
        </p:nvSpPr>
        <p:spPr>
          <a:xfrm>
            <a:off x="3426067" y="2627295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44AAF6-C957-4688-800C-6A219CE3F3CE}"/>
              </a:ext>
            </a:extLst>
          </p:cNvPr>
          <p:cNvSpPr txBox="1"/>
          <p:nvPr/>
        </p:nvSpPr>
        <p:spPr>
          <a:xfrm>
            <a:off x="5566366" y="893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D77FD0-2DE8-4C69-AAB0-B158B79D0767}"/>
              </a:ext>
            </a:extLst>
          </p:cNvPr>
          <p:cNvSpPr txBox="1"/>
          <p:nvPr/>
        </p:nvSpPr>
        <p:spPr>
          <a:xfrm>
            <a:off x="7177033" y="2910249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2C8A06-9026-4B20-AA95-E4630BA411CE}"/>
              </a:ext>
            </a:extLst>
          </p:cNvPr>
          <p:cNvSpPr txBox="1"/>
          <p:nvPr/>
        </p:nvSpPr>
        <p:spPr>
          <a:xfrm>
            <a:off x="8613573" y="893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8452BB-183D-4D95-8C79-BE4E901C08D4}"/>
              </a:ext>
            </a:extLst>
          </p:cNvPr>
          <p:cNvSpPr txBox="1"/>
          <p:nvPr/>
        </p:nvSpPr>
        <p:spPr>
          <a:xfrm>
            <a:off x="9832456" y="3374586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6206A0-551C-4DD8-BB6E-7A25CF59F5B1}"/>
              </a:ext>
            </a:extLst>
          </p:cNvPr>
          <p:cNvSpPr txBox="1"/>
          <p:nvPr/>
        </p:nvSpPr>
        <p:spPr>
          <a:xfrm>
            <a:off x="11065849" y="893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98058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F319B2-3C09-430A-B887-B1CC9C849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632" y="871524"/>
            <a:ext cx="955231" cy="3488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6AC99-44AF-465E-A233-393FF63C7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66" y="726419"/>
            <a:ext cx="1128353" cy="3993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9B83B6-40EC-4BA6-85A7-357CE819C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628" y="2000669"/>
            <a:ext cx="1178016" cy="366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3A3D6-0EFC-4C81-A756-3B06FF840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903" y="2268161"/>
            <a:ext cx="1124652" cy="3348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A1BC5-4DF2-4576-A3D2-ED061247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466" y="784461"/>
            <a:ext cx="1405671" cy="4243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69221C-0A41-40FC-9814-2C562BBEB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39" y="2015757"/>
            <a:ext cx="1860408" cy="411496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AF4958E-9502-4093-989A-170F64E43B4E}"/>
              </a:ext>
            </a:extLst>
          </p:cNvPr>
          <p:cNvSpPr txBox="1">
            <a:spLocks/>
          </p:cNvSpPr>
          <p:nvPr/>
        </p:nvSpPr>
        <p:spPr>
          <a:xfrm>
            <a:off x="5979917" y="893"/>
            <a:ext cx="2990776" cy="7618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grá</a:t>
            </a:r>
            <a:endParaRPr lang="en-IE" sz="280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6878D66-7B09-4703-91EC-37293362A3FC}"/>
              </a:ext>
            </a:extLst>
          </p:cNvPr>
          <p:cNvSpPr txBox="1">
            <a:spLocks/>
          </p:cNvSpPr>
          <p:nvPr/>
        </p:nvSpPr>
        <p:spPr>
          <a:xfrm>
            <a:off x="7837261" y="5754310"/>
            <a:ext cx="2990776" cy="76905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sláinte</a:t>
            </a:r>
            <a:endParaRPr lang="en-IE" sz="280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44BFA7E-CD73-4053-8B73-232F61B275A8}"/>
              </a:ext>
            </a:extLst>
          </p:cNvPr>
          <p:cNvSpPr txBox="1">
            <a:spLocks/>
          </p:cNvSpPr>
          <p:nvPr/>
        </p:nvSpPr>
        <p:spPr>
          <a:xfrm>
            <a:off x="9707504" y="893"/>
            <a:ext cx="2482909" cy="72552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sonas</a:t>
            </a:r>
            <a:endParaRPr lang="en-IE" sz="28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65257D0-2692-46C5-9294-0A107CD32912}"/>
              </a:ext>
            </a:extLst>
          </p:cNvPr>
          <p:cNvSpPr txBox="1">
            <a:spLocks/>
          </p:cNvSpPr>
          <p:nvPr/>
        </p:nvSpPr>
        <p:spPr>
          <a:xfrm>
            <a:off x="4267678" y="5819610"/>
            <a:ext cx="2990776" cy="7618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anam</a:t>
            </a:r>
            <a:r>
              <a:rPr lang="en-IE" sz="2800" dirty="0"/>
              <a:t> </a:t>
            </a:r>
            <a:r>
              <a:rPr lang="en-IE" sz="2800" dirty="0" err="1"/>
              <a:t>cara</a:t>
            </a:r>
            <a:endParaRPr lang="en-IE" sz="280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2FE1956-1211-4F5A-AE72-E0BD2A2E46DA}"/>
              </a:ext>
            </a:extLst>
          </p:cNvPr>
          <p:cNvSpPr txBox="1">
            <a:spLocks/>
          </p:cNvSpPr>
          <p:nvPr/>
        </p:nvSpPr>
        <p:spPr>
          <a:xfrm>
            <a:off x="2163655" y="893"/>
            <a:ext cx="2990776" cy="7618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gáire</a:t>
            </a:r>
            <a:endParaRPr lang="en-IE" sz="28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641435C-61AE-4D1D-BC8D-F20843CD7EDB}"/>
              </a:ext>
            </a:extLst>
          </p:cNvPr>
          <p:cNvSpPr txBox="1">
            <a:spLocks/>
          </p:cNvSpPr>
          <p:nvPr/>
        </p:nvSpPr>
        <p:spPr>
          <a:xfrm>
            <a:off x="161204" y="5848628"/>
            <a:ext cx="2990776" cy="7618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vert="horz" lIns="109700" tIns="109700" rIns="109700" bIns="91416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 err="1"/>
              <a:t>cairdeas</a:t>
            </a:r>
            <a:endParaRPr lang="en-IE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5CAAB9-C4EA-48A5-99D8-F6E4BB3FB390}"/>
              </a:ext>
            </a:extLst>
          </p:cNvPr>
          <p:cNvSpPr txBox="1"/>
          <p:nvPr/>
        </p:nvSpPr>
        <p:spPr>
          <a:xfrm>
            <a:off x="712602" y="2061385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1F295-4F95-44A6-9607-8D243C7565D6}"/>
              </a:ext>
            </a:extLst>
          </p:cNvPr>
          <p:cNvSpPr txBox="1"/>
          <p:nvPr/>
        </p:nvSpPr>
        <p:spPr>
          <a:xfrm>
            <a:off x="2925453" y="806226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A09E2E-22CF-4C5C-BA58-47AAA7083FDC}"/>
              </a:ext>
            </a:extLst>
          </p:cNvPr>
          <p:cNvSpPr txBox="1"/>
          <p:nvPr/>
        </p:nvSpPr>
        <p:spPr>
          <a:xfrm>
            <a:off x="4913392" y="2068640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0E957C-992A-4F70-8727-9051CDBD4D1D}"/>
              </a:ext>
            </a:extLst>
          </p:cNvPr>
          <p:cNvSpPr txBox="1"/>
          <p:nvPr/>
        </p:nvSpPr>
        <p:spPr>
          <a:xfrm>
            <a:off x="7060948" y="849758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50DAE8-FE76-4996-9A2C-513683EDE96E}"/>
              </a:ext>
            </a:extLst>
          </p:cNvPr>
          <p:cNvSpPr txBox="1"/>
          <p:nvPr/>
        </p:nvSpPr>
        <p:spPr>
          <a:xfrm>
            <a:off x="8628083" y="2315319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C64840-68EC-419E-B3B5-BE0E7EE8261F}"/>
              </a:ext>
            </a:extLst>
          </p:cNvPr>
          <p:cNvSpPr txBox="1"/>
          <p:nvPr/>
        </p:nvSpPr>
        <p:spPr>
          <a:xfrm>
            <a:off x="10383853" y="791716"/>
            <a:ext cx="5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414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22CBD-083F-439B-813E-31B81326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492"/>
            <a:ext cx="10515600" cy="1325563"/>
          </a:xfrm>
        </p:spPr>
        <p:txBody>
          <a:bodyPr/>
          <a:lstStyle/>
          <a:p>
            <a:r>
              <a:rPr lang="en-IE" dirty="0">
                <a:latin typeface="Jaldi" panose="020F0504030202060203" charset="0"/>
                <a:cs typeface="Jaldi" panose="020F0504030202060203" charset="0"/>
              </a:rPr>
              <a:t>Ansin,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anois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agus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idir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an dá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linn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</p:txBody>
      </p:sp>
      <p:pic>
        <p:nvPicPr>
          <p:cNvPr id="3074" name="Picture 2" descr="The Aibítir, Irish Alphabet -BIG Giclée Print - Jam Art Prints - IRISH ART  AND DESIGN SHOP, DUBLINJam Art Prints – IRISH ART AND DESIGN SHOP, DUBLIN">
            <a:extLst>
              <a:ext uri="{FF2B5EF4-FFF2-40B4-BE49-F238E27FC236}">
                <a16:creationId xmlns:a16="http://schemas.microsoft.com/office/drawing/2014/main" id="{A65C0BFE-70B6-4328-A093-64137E6A7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34" y="1351756"/>
            <a:ext cx="3714917" cy="525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ECF807-5D34-47D4-8511-8C9133C15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7" y="1858239"/>
            <a:ext cx="3491043" cy="2418794"/>
          </a:xfrm>
          <a:prstGeom prst="rect">
            <a:avLst/>
          </a:prstGeom>
        </p:spPr>
      </p:pic>
      <p:pic>
        <p:nvPicPr>
          <p:cNvPr id="2050" name="Picture 2" descr="celticscript Instagram posts - Gramho.com">
            <a:extLst>
              <a:ext uri="{FF2B5EF4-FFF2-40B4-BE49-F238E27FC236}">
                <a16:creationId xmlns:a16="http://schemas.microsoft.com/office/drawing/2014/main" id="{0A8A6EF6-4A97-426A-AD4A-402B1BB53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64" y="3232432"/>
            <a:ext cx="3625568" cy="362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A0E503-C865-4A95-9801-246A22686A3F}"/>
              </a:ext>
            </a:extLst>
          </p:cNvPr>
          <p:cNvSpPr txBox="1">
            <a:spLocks/>
          </p:cNvSpPr>
          <p:nvPr/>
        </p:nvSpPr>
        <p:spPr>
          <a:xfrm>
            <a:off x="340583" y="5028074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98"/>
              <a:buFont typeface="Calibri"/>
              <a:buNone/>
              <a:defRPr sz="8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IE" sz="2200" dirty="0">
              <a:latin typeface="Jaldi" panose="020F0504030202060203" charset="0"/>
              <a:cs typeface="Jaldi" panose="020F050403020206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28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rabic alphabet consists of 30... - Quran Reading Help | Facebook">
            <a:extLst>
              <a:ext uri="{FF2B5EF4-FFF2-40B4-BE49-F238E27FC236}">
                <a16:creationId xmlns:a16="http://schemas.microsoft.com/office/drawing/2014/main" id="{00F69A27-8806-423E-A8C5-7D7397918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9" r="-1" b="22470"/>
          <a:stretch/>
        </p:blipFill>
        <p:spPr bwMode="auto">
          <a:xfrm>
            <a:off x="2060672" y="0"/>
            <a:ext cx="3392022" cy="2375928"/>
          </a:xfrm>
          <a:custGeom>
            <a:avLst/>
            <a:gdLst/>
            <a:ahLst/>
            <a:cxnLst/>
            <a:rect l="l" t="t" r="r" b="b"/>
            <a:pathLst>
              <a:path w="3484186" h="2440484">
                <a:moveTo>
                  <a:pt x="341018" y="0"/>
                </a:moveTo>
                <a:lnTo>
                  <a:pt x="3285181" y="0"/>
                </a:lnTo>
                <a:lnTo>
                  <a:pt x="3321562" y="74937"/>
                </a:lnTo>
                <a:cubicBezTo>
                  <a:pt x="3427818" y="322243"/>
                  <a:pt x="3484186" y="608579"/>
                  <a:pt x="3484186" y="914184"/>
                </a:cubicBezTo>
                <a:cubicBezTo>
                  <a:pt x="3484186" y="1109268"/>
                  <a:pt x="3428334" y="1265837"/>
                  <a:pt x="3303173" y="1421888"/>
                </a:cubicBezTo>
                <a:cubicBezTo>
                  <a:pt x="3172255" y="1585125"/>
                  <a:pt x="2975540" y="1735475"/>
                  <a:pt x="2767237" y="1894635"/>
                </a:cubicBezTo>
                <a:cubicBezTo>
                  <a:pt x="2728806" y="1923966"/>
                  <a:pt x="2689104" y="1954332"/>
                  <a:pt x="2649403" y="1985068"/>
                </a:cubicBezTo>
                <a:cubicBezTo>
                  <a:pt x="2294030" y="2260140"/>
                  <a:pt x="2034660" y="2440484"/>
                  <a:pt x="1681157" y="2440484"/>
                </a:cubicBezTo>
                <a:cubicBezTo>
                  <a:pt x="1142528" y="2440484"/>
                  <a:pt x="761064" y="2219109"/>
                  <a:pt x="405691" y="1700219"/>
                </a:cubicBezTo>
                <a:cubicBezTo>
                  <a:pt x="359186" y="1632303"/>
                  <a:pt x="313726" y="1570535"/>
                  <a:pt x="269763" y="1510839"/>
                </a:cubicBezTo>
                <a:cubicBezTo>
                  <a:pt x="87553" y="1263318"/>
                  <a:pt x="0" y="1134597"/>
                  <a:pt x="0" y="914184"/>
                </a:cubicBezTo>
                <a:cubicBezTo>
                  <a:pt x="0" y="695327"/>
                  <a:pt x="54880" y="479135"/>
                  <a:pt x="162994" y="271610"/>
                </a:cubicBezTo>
                <a:cubicBezTo>
                  <a:pt x="189444" y="220858"/>
                  <a:pt x="218734" y="171179"/>
                  <a:pt x="250799" y="1226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B678D0-D774-4398-A541-186D93BA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2696338"/>
            <a:ext cx="5051383" cy="1208868"/>
          </a:xfrm>
        </p:spPr>
        <p:txBody>
          <a:bodyPr anchor="b">
            <a:normAutofit/>
          </a:bodyPr>
          <a:lstStyle/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Aibítrí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eile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0F423-556D-45B9-92F7-681AB8A77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3927814"/>
            <a:ext cx="5676991" cy="2605722"/>
          </a:xfrm>
        </p:spPr>
        <p:txBody>
          <a:bodyPr>
            <a:normAutofit/>
          </a:bodyPr>
          <a:lstStyle/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Teangacha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na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bpáistí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>
                <a:latin typeface="Jaldi" panose="020F0504030202060203" charset="0"/>
                <a:cs typeface="Jaldi" panose="020F0504030202060203" charset="0"/>
              </a:rPr>
              <a:t>Scrabble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Gaeilge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v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Béarla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Feasacht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Teanga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agus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Chultúrtha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</p:txBody>
      </p:sp>
      <p:pic>
        <p:nvPicPr>
          <p:cNvPr id="5122" name="Picture 2" descr="Spanish Alphabet Chart Worksheets &amp;amp; Teaching Resources | TpT">
            <a:extLst>
              <a:ext uri="{FF2B5EF4-FFF2-40B4-BE49-F238E27FC236}">
                <a16:creationId xmlns:a16="http://schemas.microsoft.com/office/drawing/2014/main" id="{AA81ACCF-BAEF-4BA9-9BFA-65A7C148A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r="-4" b="13038"/>
          <a:stretch/>
        </p:blipFill>
        <p:spPr bwMode="auto">
          <a:xfrm>
            <a:off x="5853275" y="792061"/>
            <a:ext cx="2245904" cy="2350393"/>
          </a:xfrm>
          <a:custGeom>
            <a:avLst/>
            <a:gdLst/>
            <a:ahLst/>
            <a:cxnLst/>
            <a:rect l="l" t="t" r="r" b="b"/>
            <a:pathLst>
              <a:path w="2246489" h="2351005">
                <a:moveTo>
                  <a:pt x="1151661" y="1443"/>
                </a:moveTo>
                <a:cubicBezTo>
                  <a:pt x="1233631" y="4917"/>
                  <a:pt x="1317535" y="14671"/>
                  <a:pt x="1402443" y="30814"/>
                </a:cubicBezTo>
                <a:cubicBezTo>
                  <a:pt x="1537948" y="56577"/>
                  <a:pt x="1639656" y="114298"/>
                  <a:pt x="1732265" y="217920"/>
                </a:cubicBezTo>
                <a:cubicBezTo>
                  <a:pt x="1829139" y="326311"/>
                  <a:pt x="1908765" y="476638"/>
                  <a:pt x="1993051" y="635816"/>
                </a:cubicBezTo>
                <a:cubicBezTo>
                  <a:pt x="2008576" y="665180"/>
                  <a:pt x="2024662" y="695523"/>
                  <a:pt x="2041004" y="725913"/>
                </a:cubicBezTo>
                <a:cubicBezTo>
                  <a:pt x="2187254" y="997942"/>
                  <a:pt x="2279812" y="1193790"/>
                  <a:pt x="2235234" y="1428254"/>
                </a:cubicBezTo>
                <a:cubicBezTo>
                  <a:pt x="2167312" y="1785504"/>
                  <a:pt x="1965442" y="2009279"/>
                  <a:pt x="1560212" y="2176460"/>
                </a:cubicBezTo>
                <a:cubicBezTo>
                  <a:pt x="1507174" y="2198335"/>
                  <a:pt x="1458538" y="2220330"/>
                  <a:pt x="1411529" y="2241605"/>
                </a:cubicBezTo>
                <a:cubicBezTo>
                  <a:pt x="1216626" y="2329770"/>
                  <a:pt x="1116176" y="2370842"/>
                  <a:pt x="963078" y="2341734"/>
                </a:cubicBezTo>
                <a:cubicBezTo>
                  <a:pt x="811062" y="2312832"/>
                  <a:pt x="667816" y="2247882"/>
                  <a:pt x="537304" y="2148767"/>
                </a:cubicBezTo>
                <a:cubicBezTo>
                  <a:pt x="409636" y="2051788"/>
                  <a:pt x="299638" y="1926926"/>
                  <a:pt x="210472" y="1777713"/>
                </a:cubicBezTo>
                <a:cubicBezTo>
                  <a:pt x="122796" y="1631044"/>
                  <a:pt x="59147" y="1464537"/>
                  <a:pt x="26459" y="1296106"/>
                </a:cubicBezTo>
                <a:cubicBezTo>
                  <a:pt x="-7227" y="1123116"/>
                  <a:pt x="-8744" y="953623"/>
                  <a:pt x="21889" y="792504"/>
                </a:cubicBezTo>
                <a:cubicBezTo>
                  <a:pt x="50778" y="640558"/>
                  <a:pt x="107667" y="506474"/>
                  <a:pt x="190903" y="393892"/>
                </a:cubicBezTo>
                <a:cubicBezTo>
                  <a:pt x="268956" y="288393"/>
                  <a:pt x="370042" y="201917"/>
                  <a:pt x="491313" y="136852"/>
                </a:cubicBezTo>
                <a:cubicBezTo>
                  <a:pt x="677259" y="37131"/>
                  <a:pt x="905753" y="-8977"/>
                  <a:pt x="1151661" y="14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op 10 Braille Alphabet Chart | Oppidan Library">
            <a:extLst>
              <a:ext uri="{FF2B5EF4-FFF2-40B4-BE49-F238E27FC236}">
                <a16:creationId xmlns:a16="http://schemas.microsoft.com/office/drawing/2014/main" id="{CC331FE3-0F6C-42E2-8E95-4706F8FE1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r="4252" b="2"/>
          <a:stretch/>
        </p:blipFill>
        <p:spPr bwMode="auto">
          <a:xfrm>
            <a:off x="9109118" y="-8374"/>
            <a:ext cx="3092464" cy="2529746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lish/English Alphabet Placemat – MultiMammoth">
            <a:extLst>
              <a:ext uri="{FF2B5EF4-FFF2-40B4-BE49-F238E27FC236}">
                <a16:creationId xmlns:a16="http://schemas.microsoft.com/office/drawing/2014/main" id="{3976C39F-7C70-49BF-B5C8-2127E25D9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45"/>
          <a:stretch/>
        </p:blipFill>
        <p:spPr bwMode="auto">
          <a:xfrm>
            <a:off x="6807011" y="3656484"/>
            <a:ext cx="5183912" cy="3200621"/>
          </a:xfrm>
          <a:custGeom>
            <a:avLst/>
            <a:gdLst/>
            <a:ahLst/>
            <a:cxnLst/>
            <a:rect l="l" t="t" r="r" b="b"/>
            <a:pathLst>
              <a:path w="5185262" h="3201454">
                <a:moveTo>
                  <a:pt x="2395657" y="533"/>
                </a:moveTo>
                <a:cubicBezTo>
                  <a:pt x="2853132" y="-10568"/>
                  <a:pt x="3320085" y="151875"/>
                  <a:pt x="3853824" y="495130"/>
                </a:cubicBezTo>
                <a:cubicBezTo>
                  <a:pt x="3965587" y="567021"/>
                  <a:pt x="4071620" y="630367"/>
                  <a:pt x="4174137" y="691568"/>
                </a:cubicBezTo>
                <a:cubicBezTo>
                  <a:pt x="4599096" y="945381"/>
                  <a:pt x="4810106" y="1082014"/>
                  <a:pt x="4963571" y="1412493"/>
                </a:cubicBezTo>
                <a:cubicBezTo>
                  <a:pt x="5115952" y="1740640"/>
                  <a:pt x="5190392" y="2100122"/>
                  <a:pt x="5184988" y="2480884"/>
                </a:cubicBezTo>
                <a:cubicBezTo>
                  <a:pt x="5182321" y="2667133"/>
                  <a:pt x="5160907" y="2854257"/>
                  <a:pt x="5121020" y="3040915"/>
                </a:cubicBezTo>
                <a:lnTo>
                  <a:pt x="5078712" y="3201454"/>
                </a:lnTo>
                <a:lnTo>
                  <a:pt x="5755" y="3201454"/>
                </a:lnTo>
                <a:lnTo>
                  <a:pt x="0" y="3006621"/>
                </a:lnTo>
                <a:cubicBezTo>
                  <a:pt x="4041" y="2932436"/>
                  <a:pt x="14231" y="2856537"/>
                  <a:pt x="30450" y="2777898"/>
                </a:cubicBezTo>
                <a:cubicBezTo>
                  <a:pt x="98304" y="2448859"/>
                  <a:pt x="266355" y="2096783"/>
                  <a:pt x="444335" y="1724033"/>
                </a:cubicBezTo>
                <a:cubicBezTo>
                  <a:pt x="477196" y="1655314"/>
                  <a:pt x="511097" y="1584223"/>
                  <a:pt x="544740" y="1512578"/>
                </a:cubicBezTo>
                <a:cubicBezTo>
                  <a:pt x="845919" y="871350"/>
                  <a:pt x="1079952" y="433962"/>
                  <a:pt x="1570060" y="206371"/>
                </a:cubicBezTo>
                <a:cubicBezTo>
                  <a:pt x="1850099" y="76329"/>
                  <a:pt x="2121172" y="7193"/>
                  <a:pt x="2395657" y="5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8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06CB-8510-041D-BA14-B770E335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GB" dirty="0"/>
              <a:t>Language explorers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F420A-153A-B5AD-7449-5D1413EC0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€11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2F33A-D7F1-594E-3449-06F7C658F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556" y="1825625"/>
            <a:ext cx="2958311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12AD4B-29BD-F0E3-A889-5F1B9861E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2" y="3173961"/>
            <a:ext cx="4792980" cy="3608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E2A96A-6A76-0DAC-C445-BF2CF9CB1D42}"/>
              </a:ext>
            </a:extLst>
          </p:cNvPr>
          <p:cNvSpPr txBox="1"/>
          <p:nvPr/>
        </p:nvSpPr>
        <p:spPr>
          <a:xfrm>
            <a:off x="916941" y="2250631"/>
            <a:ext cx="479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i="0" u="none" strike="noStrike" dirty="0" err="1">
                <a:solidFill>
                  <a:srgbClr val="FFFFFF"/>
                </a:solidFill>
                <a:effectLst/>
                <a:latin typeface="Inter"/>
                <a:hlinkClick r:id="rId4"/>
              </a:rPr>
              <a:t>Samplaí</a:t>
            </a:r>
            <a:r>
              <a:rPr lang="en-IE" b="1" i="0" u="none" strike="noStrike" dirty="0">
                <a:solidFill>
                  <a:srgbClr val="FFFFFF"/>
                </a:solidFill>
                <a:effectLst/>
                <a:latin typeface="Inter"/>
                <a:hlinkClick r:id="rId4"/>
              </a:rPr>
              <a:t> </a:t>
            </a:r>
            <a:r>
              <a:rPr lang="en-IE" b="1" i="0" u="none" strike="noStrike" dirty="0" err="1">
                <a:solidFill>
                  <a:srgbClr val="FFFFFF"/>
                </a:solidFill>
                <a:effectLst/>
                <a:latin typeface="Inter"/>
                <a:hlinkClick r:id="rId4"/>
              </a:rPr>
              <a:t>d'Fhoghlaim</a:t>
            </a:r>
            <a:r>
              <a:rPr lang="en-IE" b="1" i="0" u="none" strike="noStrike" dirty="0">
                <a:solidFill>
                  <a:srgbClr val="FFFFFF"/>
                </a:solidFill>
                <a:effectLst/>
                <a:latin typeface="Inter"/>
                <a:hlinkClick r:id="rId4"/>
              </a:rPr>
              <a:t> Teanga na </a:t>
            </a:r>
            <a:r>
              <a:rPr lang="en-IE" b="1" i="0" u="none" strike="noStrike" dirty="0" err="1">
                <a:solidFill>
                  <a:srgbClr val="FFFFFF"/>
                </a:solidFill>
                <a:effectLst/>
                <a:latin typeface="Inter"/>
                <a:hlinkClick r:id="rId4"/>
              </a:rPr>
              <a:t>bPáistí</a:t>
            </a:r>
            <a:r>
              <a:rPr lang="en-IE" b="1" i="0" u="none" strike="noStrike" dirty="0">
                <a:solidFill>
                  <a:srgbClr val="FFFFFF"/>
                </a:solidFill>
                <a:effectLst/>
                <a:latin typeface="Inter"/>
              </a:rPr>
              <a:t> (C</a:t>
            </a:r>
            <a:r>
              <a:rPr lang="en-IE" b="1" i="0" u="none" strike="noStrike" dirty="0">
                <a:effectLst/>
                <a:latin typeface="Inter"/>
              </a:rPr>
              <a:t>(Curriculumonline.ie)</a:t>
            </a:r>
            <a:r>
              <a:rPr lang="en-IE" b="1" i="0" u="none" strike="noStrike" dirty="0">
                <a:solidFill>
                  <a:srgbClr val="FFFFFF"/>
                </a:solidFill>
                <a:effectLst/>
                <a:latin typeface="Inter"/>
              </a:rPr>
              <a:t>rriculumonlie.ie</a:t>
            </a:r>
            <a:endParaRPr lang="en-IE" b="1" i="0" dirty="0">
              <a:solidFill>
                <a:srgbClr val="FFFFFF"/>
              </a:solidFill>
              <a:effectLst/>
              <a:latin typeface="Inter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8699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76D0D-9BBE-196A-FED4-3A8B4B03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Áiseanna ar líne don Ghaeilge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87D71-2C1C-6C9B-067A-812A23FFB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Suíomh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iontach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forbartha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 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Máire Nic an Rí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naisc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chuig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áiseanna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Gaeilge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líne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4EF6B-D7E0-FE87-2993-6E7160A2A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4" r="2588" b="-1"/>
          <a:stretch/>
        </p:blipFill>
        <p:spPr>
          <a:xfrm>
            <a:off x="4654296" y="738653"/>
            <a:ext cx="7214616" cy="53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34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/>
          <p:nvPr/>
        </p:nvSpPr>
        <p:spPr>
          <a:xfrm flipH="1">
            <a:off x="1588" y="9525"/>
            <a:ext cx="558964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>
            <a:solidFill>
              <a:srgbClr val="286C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378121" y="2994694"/>
            <a:ext cx="4947635" cy="1173373"/>
            <a:chOff x="9669478" y="1464039"/>
            <a:chExt cx="9895269" cy="2346744"/>
          </a:xfrm>
        </p:grpSpPr>
        <p:sp>
          <p:nvSpPr>
            <p:cNvPr id="192" name="Google Shape;192;p5"/>
            <p:cNvSpPr txBox="1"/>
            <p:nvPr/>
          </p:nvSpPr>
          <p:spPr>
            <a:xfrm>
              <a:off x="9669478" y="1687167"/>
              <a:ext cx="9895269" cy="212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Ó </a:t>
              </a:r>
              <a:r>
                <a:rPr lang="en-IE" sz="3300" dirty="0" err="1">
                  <a:latin typeface="Jaldi" panose="020F0504030202060203" charset="0"/>
                  <a:cs typeface="Jaldi" panose="020F0504030202060203" charset="0"/>
                </a:rPr>
                <a:t>litreacha</a:t>
              </a:r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 go </a:t>
              </a:r>
              <a:r>
                <a:rPr lang="en-IE" sz="3300" dirty="0" err="1">
                  <a:latin typeface="Jaldi" panose="020F0504030202060203" charset="0"/>
                  <a:cs typeface="Jaldi" panose="020F0504030202060203" charset="0"/>
                </a:rPr>
                <a:t>focail</a:t>
              </a:r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 </a:t>
              </a:r>
              <a:r>
                <a:rPr lang="en-IE" sz="3300" dirty="0" err="1">
                  <a:latin typeface="Jaldi" panose="020F0504030202060203" charset="0"/>
                  <a:cs typeface="Jaldi" panose="020F0504030202060203" charset="0"/>
                </a:rPr>
                <a:t>agus</a:t>
              </a:r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 </a:t>
              </a:r>
              <a:r>
                <a:rPr lang="en-IE" sz="3300" dirty="0" err="1">
                  <a:latin typeface="Jaldi" panose="020F0504030202060203" charset="0"/>
                  <a:cs typeface="Jaldi" panose="020F0504030202060203" charset="0"/>
                </a:rPr>
                <a:t>ar</a:t>
              </a:r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 </a:t>
              </a:r>
              <a:r>
                <a:rPr lang="en-IE" sz="3300" dirty="0" err="1">
                  <a:latin typeface="Jaldi" panose="020F0504030202060203" charset="0"/>
                  <a:cs typeface="Jaldi" panose="020F0504030202060203" charset="0"/>
                </a:rPr>
                <a:t>aghaidh</a:t>
              </a:r>
              <a:r>
                <a:rPr lang="en-IE" sz="3300" dirty="0">
                  <a:latin typeface="Jaldi" panose="020F0504030202060203" charset="0"/>
                  <a:cs typeface="Jaldi" panose="020F0504030202060203" charset="0"/>
                </a:rPr>
                <a:t>!</a:t>
              </a:r>
              <a:endParaRPr sz="3300" b="1" dirty="0">
                <a:solidFill>
                  <a:schemeClr val="lt1"/>
                </a:solidFill>
                <a:latin typeface="Jaldi" panose="020F0504030202060203" charset="0"/>
                <a:ea typeface="Jaldi"/>
                <a:cs typeface="Jaldi" panose="020F0504030202060203" charset="0"/>
                <a:sym typeface="Jald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0946582" y="1464039"/>
              <a:ext cx="664618" cy="7697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159B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616A01-C34B-EC4C-A076-FCD9426A0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462202"/>
            <a:ext cx="5810250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035F10-1458-9542-46C4-F3012DD9A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074" y="4833355"/>
            <a:ext cx="2098576" cy="1562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9E990-BE1D-649E-5E54-A9313A6AA1D9}"/>
              </a:ext>
            </a:extLst>
          </p:cNvPr>
          <p:cNvSpPr txBox="1"/>
          <p:nvPr/>
        </p:nvSpPr>
        <p:spPr>
          <a:xfrm>
            <a:off x="5967764" y="1616576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 err="1"/>
              <a:t>Áiseanna</a:t>
            </a:r>
            <a:r>
              <a:rPr lang="en-GB" sz="2200" dirty="0"/>
              <a:t> </a:t>
            </a:r>
            <a:r>
              <a:rPr lang="en-GB" sz="2200" dirty="0" err="1"/>
              <a:t>ar</a:t>
            </a:r>
            <a:r>
              <a:rPr lang="en-GB" sz="2200" dirty="0"/>
              <a:t> </a:t>
            </a:r>
            <a:r>
              <a:rPr lang="en-GB" sz="2200" dirty="0" err="1"/>
              <a:t>fáil</a:t>
            </a:r>
            <a:r>
              <a:rPr lang="en-GB" sz="2200" dirty="0"/>
              <a:t> ó </a:t>
            </a:r>
            <a:r>
              <a:rPr lang="en-GB" sz="2200" i="1" dirty="0"/>
              <a:t>Black Sheep Press</a:t>
            </a:r>
          </a:p>
          <a:p>
            <a:r>
              <a:rPr lang="en-GB" sz="2200" i="1" dirty="0" err="1"/>
              <a:t>Leabhráin</a:t>
            </a:r>
            <a:r>
              <a:rPr lang="en-GB" sz="2200" i="1" dirty="0"/>
              <a:t> le </a:t>
            </a:r>
            <a:r>
              <a:rPr lang="en-GB" sz="2200" i="1" dirty="0" err="1"/>
              <a:t>tascanna</a:t>
            </a:r>
            <a:r>
              <a:rPr lang="en-GB" sz="2200" i="1" dirty="0"/>
              <a:t> (c. €5-9)</a:t>
            </a:r>
            <a:endParaRPr lang="en-IE" sz="2200" dirty="0"/>
          </a:p>
          <a:p>
            <a:endParaRPr lang="en-GB" sz="2200" dirty="0">
              <a:hlinkClick r:id="rId5"/>
            </a:endParaRPr>
          </a:p>
          <a:p>
            <a:r>
              <a:rPr lang="en-GB" sz="2200" dirty="0" err="1">
                <a:hlinkClick r:id="rId5"/>
              </a:rPr>
              <a:t>Siollaí</a:t>
            </a:r>
            <a:endParaRPr lang="en-GB" sz="2200" dirty="0"/>
          </a:p>
          <a:p>
            <a:r>
              <a:rPr lang="en-GB" sz="2200" dirty="0" err="1">
                <a:hlinkClick r:id="rId6"/>
              </a:rPr>
              <a:t>Rím</a:t>
            </a:r>
            <a:endParaRPr lang="en-GB" sz="2200" dirty="0"/>
          </a:p>
          <a:p>
            <a:r>
              <a:rPr lang="en-GB" sz="2200" dirty="0" err="1">
                <a:hlinkClick r:id="rId7"/>
              </a:rPr>
              <a:t>Tús</a:t>
            </a:r>
            <a:r>
              <a:rPr lang="en-GB" sz="2200" dirty="0">
                <a:hlinkClick r:id="rId7"/>
              </a:rPr>
              <a:t> </a:t>
            </a:r>
            <a:r>
              <a:rPr lang="en-GB" sz="2200" dirty="0" err="1">
                <a:hlinkClick r:id="rId7"/>
              </a:rPr>
              <a:t>fhuaimeanna</a:t>
            </a:r>
            <a:endParaRPr lang="en-GB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C2C74-60C3-2705-04A0-91DAA30CD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652" y="4395787"/>
            <a:ext cx="2667000" cy="187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CD5C13-C9B5-8018-5862-678B10294070}"/>
              </a:ext>
            </a:extLst>
          </p:cNvPr>
          <p:cNvSpPr txBox="1"/>
          <p:nvPr/>
        </p:nvSpPr>
        <p:spPr>
          <a:xfrm>
            <a:off x="6553200" y="4000500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Rím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4CC662-6063-2BE2-CBCA-258701C3AFF6}"/>
              </a:ext>
            </a:extLst>
          </p:cNvPr>
          <p:cNvSpPr/>
          <p:nvPr/>
        </p:nvSpPr>
        <p:spPr>
          <a:xfrm>
            <a:off x="6096000" y="4000500"/>
            <a:ext cx="3009900" cy="258127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9543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418" y="545257"/>
            <a:ext cx="3770147" cy="1143000"/>
          </a:xfrm>
        </p:spPr>
        <p:txBody>
          <a:bodyPr>
            <a:normAutofit/>
          </a:bodyPr>
          <a:lstStyle/>
          <a:p>
            <a:r>
              <a:rPr lang="en-IE" sz="2400" dirty="0" err="1"/>
              <a:t>Cód</a:t>
            </a:r>
            <a:r>
              <a:rPr lang="en-IE" sz="2400" dirty="0"/>
              <a:t> na </a:t>
            </a:r>
            <a:r>
              <a:rPr lang="en-IE" sz="2400" dirty="0" err="1"/>
              <a:t>Gaeilge</a:t>
            </a:r>
            <a:br>
              <a:rPr lang="en-IE" sz="2400" dirty="0"/>
            </a:br>
            <a:r>
              <a:rPr lang="en-IE" sz="2400" dirty="0"/>
              <a:t> (</a:t>
            </a:r>
            <a:r>
              <a:rPr lang="en-IE" sz="2400" dirty="0" err="1"/>
              <a:t>an</a:t>
            </a:r>
            <a:r>
              <a:rPr lang="en-IE" sz="2400" dirty="0" err="1">
                <a:hlinkClick r:id="rId2"/>
              </a:rPr>
              <a:t>seo</a:t>
            </a:r>
            <a:r>
              <a:rPr lang="en-IE" sz="2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44" y="1397921"/>
            <a:ext cx="10512862" cy="5460079"/>
          </a:xfrm>
        </p:spPr>
        <p:txBody>
          <a:bodyPr>
            <a:normAutofit/>
          </a:bodyPr>
          <a:lstStyle/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Solas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Spád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Rís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Dísle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Salann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Glas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Bríste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</a:t>
            </a: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Silíní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pPr marL="0" indent="0">
              <a:buNone/>
            </a:pP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sz="2350" b="1" dirty="0">
                <a:latin typeface="Jaldi" panose="020F0504030202060203" charset="0"/>
                <a:cs typeface="Jaldi" panose="020F0504030202060203" charset="0"/>
              </a:rPr>
              <a:t>Cad í an </a:t>
            </a:r>
            <a:r>
              <a:rPr lang="en-IE" sz="2350" b="1" dirty="0" err="1">
                <a:latin typeface="Jaldi" panose="020F0504030202060203" charset="0"/>
                <a:cs typeface="Jaldi" panose="020F0504030202060203" charset="0"/>
              </a:rPr>
              <a:t>riail</a:t>
            </a:r>
            <a:r>
              <a:rPr lang="en-IE" sz="2350" b="1" dirty="0">
                <a:latin typeface="Jaldi" panose="020F0504030202060203" charset="0"/>
                <a:cs typeface="Jaldi" panose="020F0504030202060203" charset="0"/>
              </a:rPr>
              <a:t>?</a:t>
            </a:r>
          </a:p>
          <a:p>
            <a:pPr marL="0" indent="0">
              <a:buNone/>
            </a:pPr>
            <a:endParaRPr lang="en-IE" sz="2350" dirty="0">
              <a:latin typeface="Jaldi" panose="020F0504030202060203" charset="0"/>
              <a:cs typeface="Jaldi" panose="020F05040302020602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16" y="172158"/>
            <a:ext cx="5094312" cy="6474022"/>
          </a:xfrm>
          <a:prstGeom prst="rect">
            <a:avLst/>
          </a:prstGeom>
        </p:spPr>
      </p:pic>
      <p:pic>
        <p:nvPicPr>
          <p:cNvPr id="5" name="Picture 2" descr="Image result for investigate">
            <a:extLst>
              <a:ext uri="{FF2B5EF4-FFF2-40B4-BE49-F238E27FC236}">
                <a16:creationId xmlns:a16="http://schemas.microsoft.com/office/drawing/2014/main" id="{0EFE1C3C-E6A1-439F-B801-E73C2B05B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21" y="116632"/>
            <a:ext cx="1425864" cy="14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D8E4C9-B801-43E2-BA5E-C5EB038C4B37}"/>
              </a:ext>
            </a:extLst>
          </p:cNvPr>
          <p:cNvSpPr/>
          <p:nvPr/>
        </p:nvSpPr>
        <p:spPr>
          <a:xfrm>
            <a:off x="2507727" y="2136284"/>
            <a:ext cx="2781531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b="1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700" b="1" dirty="0" err="1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sssss</a:t>
            </a:r>
            <a:r>
              <a:rPr lang="en-US" sz="2700" b="1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” </a:t>
            </a:r>
            <a:r>
              <a:rPr lang="en-US" sz="2700" b="1" dirty="0" err="1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nó</a:t>
            </a:r>
            <a:r>
              <a:rPr lang="en-US" sz="2700" b="1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sz="2700" b="1" dirty="0" err="1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shhhh</a:t>
            </a:r>
            <a:r>
              <a:rPr lang="en-US" sz="2700" b="1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4826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Canúintí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“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Bh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47783" y="2633472"/>
            <a:ext cx="9893386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75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33AEC-EC68-4228-866A-4E5FB579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Cur </a:t>
            </a:r>
            <a:r>
              <a:rPr lang="en-US" sz="5400" dirty="0" err="1">
                <a:solidFill>
                  <a:srgbClr val="FFFFFF"/>
                </a:solidFill>
              </a:rPr>
              <a:t>chuige</a:t>
            </a:r>
            <a:r>
              <a:rPr lang="en-US" sz="5400" dirty="0">
                <a:solidFill>
                  <a:srgbClr val="FFFFFF"/>
                </a:solidFill>
              </a:rPr>
              <a:t> don </a:t>
            </a:r>
            <a:r>
              <a:rPr lang="en-US" sz="5400" dirty="0" err="1">
                <a:solidFill>
                  <a:srgbClr val="FFFFFF"/>
                </a:solidFill>
              </a:rPr>
              <a:t>ghramadach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freisin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8" name="Picture 2" descr="Image result for investigate">
            <a:extLst>
              <a:ext uri="{FF2B5EF4-FFF2-40B4-BE49-F238E27FC236}">
                <a16:creationId xmlns:a16="http://schemas.microsoft.com/office/drawing/2014/main" id="{262D20BE-A2E5-420A-853E-563AEED56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1438750"/>
            <a:ext cx="2837017" cy="28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00DB73-D4E0-444A-B78C-BBE8BABA0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337332"/>
            <a:ext cx="5455917" cy="393843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76EAC-1E19-4CC4-99AB-4F1A7813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AEF9944-A4F6-4C59-AEBD-678D6480B8EA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29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5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6"/>
          <p:cNvGrpSpPr/>
          <p:nvPr/>
        </p:nvGrpSpPr>
        <p:grpSpPr>
          <a:xfrm>
            <a:off x="3521900" y="586547"/>
            <a:ext cx="5148200" cy="741206"/>
            <a:chOff x="7720934" y="1464039"/>
            <a:chExt cx="10296400" cy="1482411"/>
          </a:xfrm>
        </p:grpSpPr>
        <p:sp>
          <p:nvSpPr>
            <p:cNvPr id="203" name="Google Shape;203;p6"/>
            <p:cNvSpPr txBox="1"/>
            <p:nvPr/>
          </p:nvSpPr>
          <p:spPr>
            <a:xfrm>
              <a:off x="7720934" y="1746163"/>
              <a:ext cx="10296400" cy="1200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dk2"/>
                  </a:solidFill>
                  <a:latin typeface="Jaldi"/>
                  <a:ea typeface="Jaldi"/>
                  <a:cs typeface="Jaldi"/>
                  <a:sym typeface="Jaldi"/>
                </a:rPr>
                <a:t>Cé</a:t>
              </a:r>
              <a:r>
                <a:rPr lang="en-US" sz="3600" b="1" dirty="0">
                  <a:solidFill>
                    <a:schemeClr val="dk2"/>
                  </a:solidFill>
                  <a:latin typeface="Jaldi"/>
                  <a:ea typeface="Jaldi"/>
                  <a:cs typeface="Jaldi"/>
                  <a:sym typeface="Jaldi"/>
                </a:rPr>
                <a:t> mise?</a:t>
              </a:r>
              <a:endParaRPr sz="3600" b="1" dirty="0">
                <a:solidFill>
                  <a:schemeClr val="dk2"/>
                </a:solidFill>
                <a:latin typeface="Jaldi"/>
                <a:ea typeface="Jaldi"/>
                <a:cs typeface="Jaldi"/>
                <a:sym typeface="Jald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2536825" y="1464039"/>
              <a:ext cx="664618" cy="76974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286C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822050" y="2727749"/>
            <a:ext cx="1868050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dk2"/>
                </a:solidFill>
                <a:latin typeface="Jaldi"/>
                <a:cs typeface="Jaldi"/>
                <a:sym typeface="Jaldi"/>
              </a:rPr>
              <a:t>Múinteoir</a:t>
            </a:r>
            <a:r>
              <a:rPr lang="en-US" sz="2000" b="1" dirty="0">
                <a:solidFill>
                  <a:schemeClr val="dk2"/>
                </a:solidFill>
                <a:latin typeface="Jaldi"/>
                <a:cs typeface="Jaldi"/>
                <a:sym typeface="Jaldi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Jaldi"/>
                <a:cs typeface="Jaldi"/>
                <a:sym typeface="Jaldi"/>
              </a:rPr>
              <a:t>bunscoile</a:t>
            </a:r>
            <a:endParaRPr sz="900" dirty="0"/>
          </a:p>
        </p:txBody>
      </p:sp>
      <p:sp>
        <p:nvSpPr>
          <p:cNvPr id="211" name="Google Shape;211;p6"/>
          <p:cNvSpPr/>
          <p:nvPr/>
        </p:nvSpPr>
        <p:spPr>
          <a:xfrm>
            <a:off x="3748745" y="2835898"/>
            <a:ext cx="1868050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dk2"/>
                </a:solidFill>
                <a:latin typeface="Jaldi"/>
                <a:ea typeface="Jaldi"/>
                <a:cs typeface="Jaldi"/>
                <a:sym typeface="Jaldi"/>
              </a:rPr>
              <a:t>Múinteoir</a:t>
            </a:r>
            <a:r>
              <a:rPr lang="en-US" sz="2000" b="1" dirty="0">
                <a:solidFill>
                  <a:schemeClr val="dk2"/>
                </a:solidFill>
                <a:latin typeface="Jaldi"/>
                <a:ea typeface="Jaldi"/>
                <a:cs typeface="Jaldi"/>
                <a:sym typeface="Jaldi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Jaldi"/>
                <a:ea typeface="Jaldi"/>
                <a:cs typeface="Jaldi"/>
                <a:sym typeface="Jaldi"/>
              </a:rPr>
              <a:t>Gaeilge</a:t>
            </a:r>
            <a:endParaRPr sz="900" dirty="0"/>
          </a:p>
        </p:txBody>
      </p:sp>
      <p:sp>
        <p:nvSpPr>
          <p:cNvPr id="212" name="Google Shape;212;p6"/>
          <p:cNvSpPr/>
          <p:nvPr/>
        </p:nvSpPr>
        <p:spPr>
          <a:xfrm>
            <a:off x="6533929" y="2835897"/>
            <a:ext cx="1951518" cy="35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dk2"/>
                </a:solidFill>
                <a:latin typeface="Jaldi"/>
                <a:ea typeface="Jaldi"/>
                <a:cs typeface="Jaldi"/>
                <a:sym typeface="Jaldi"/>
              </a:rPr>
              <a:t>Dátheangach</a:t>
            </a:r>
            <a:endParaRPr sz="2000" b="1" dirty="0">
              <a:solidFill>
                <a:schemeClr val="dk2"/>
              </a:solidFill>
              <a:latin typeface="Jaldi"/>
              <a:ea typeface="Jaldi"/>
              <a:cs typeface="Jaldi"/>
              <a:sym typeface="Jaldi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9492762" y="2835897"/>
            <a:ext cx="1868050" cy="35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dk2"/>
                </a:solidFill>
                <a:latin typeface="Jaldi"/>
                <a:ea typeface="Jaldi"/>
                <a:cs typeface="Jaldi"/>
                <a:sym typeface="Jaldi"/>
              </a:rPr>
              <a:t>Roinn</a:t>
            </a:r>
            <a:r>
              <a:rPr lang="en-US" sz="2000" b="1" dirty="0">
                <a:solidFill>
                  <a:schemeClr val="dk2"/>
                </a:solidFill>
                <a:latin typeface="Jaldi"/>
                <a:ea typeface="Jaldi"/>
                <a:cs typeface="Jaldi"/>
                <a:sym typeface="Jaldi"/>
              </a:rPr>
              <a:t> Froebel</a:t>
            </a:r>
            <a:endParaRPr sz="900" dirty="0"/>
          </a:p>
        </p:txBody>
      </p:sp>
      <p:sp>
        <p:nvSpPr>
          <p:cNvPr id="215" name="Google Shape;215;p6"/>
          <p:cNvSpPr/>
          <p:nvPr/>
        </p:nvSpPr>
        <p:spPr>
          <a:xfrm>
            <a:off x="10191864" y="3549083"/>
            <a:ext cx="469845" cy="4698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6"/>
          <p:cNvSpPr txBox="1"/>
          <p:nvPr/>
        </p:nvSpPr>
        <p:spPr>
          <a:xfrm>
            <a:off x="811184" y="4408949"/>
            <a:ext cx="1908058" cy="756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13" tIns="54350" rIns="108713" bIns="54350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Naíonáin</a:t>
            </a:r>
            <a:r>
              <a:rPr lang="en-US" sz="1400" dirty="0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beaga</a:t>
            </a:r>
            <a:r>
              <a:rPr lang="en-US" sz="1400" dirty="0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-Rang a </a:t>
            </a: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sé</a:t>
            </a:r>
            <a:endParaRPr lang="en-US" sz="1400" dirty="0">
              <a:solidFill>
                <a:schemeClr val="dk1"/>
              </a:solidFill>
              <a:latin typeface="Jaldi"/>
              <a:ea typeface="Jaldi"/>
              <a:cs typeface="Jaldi"/>
              <a:sym typeface="Jaldi"/>
            </a:endParaRPr>
          </a:p>
          <a:p>
            <a:pPr algn="ctr">
              <a:buClr>
                <a:schemeClr val="dk1"/>
              </a:buClr>
              <a:buSzPts val="2800"/>
            </a:pPr>
            <a:r>
              <a:rPr lang="en-US" sz="1400" dirty="0">
                <a:solidFill>
                  <a:schemeClr val="dk1"/>
                </a:solidFill>
                <a:latin typeface="Jaldi"/>
                <a:cs typeface="Jaldi"/>
                <a:sym typeface="Jaldi"/>
              </a:rPr>
              <a:t>Scoil T2</a:t>
            </a:r>
            <a:endParaRPr sz="900" dirty="0"/>
          </a:p>
        </p:txBody>
      </p:sp>
      <p:sp>
        <p:nvSpPr>
          <p:cNvPr id="217" name="Google Shape;217;p6"/>
          <p:cNvSpPr txBox="1"/>
          <p:nvPr/>
        </p:nvSpPr>
        <p:spPr>
          <a:xfrm>
            <a:off x="3690160" y="4516670"/>
            <a:ext cx="1908058" cy="54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13" tIns="54350" rIns="108713" bIns="54350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Daoine</a:t>
            </a:r>
            <a:r>
              <a:rPr lang="en-US" sz="1400" dirty="0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fásta</a:t>
            </a:r>
            <a:endParaRPr lang="en-US" sz="1400" dirty="0">
              <a:solidFill>
                <a:schemeClr val="dk1"/>
              </a:solidFill>
              <a:latin typeface="Jaldi"/>
              <a:ea typeface="Jaldi"/>
              <a:cs typeface="Jaldi"/>
              <a:sym typeface="Jaldi"/>
            </a:endParaRPr>
          </a:p>
          <a:p>
            <a:pPr algn="ctr">
              <a:buClr>
                <a:schemeClr val="dk1"/>
              </a:buClr>
              <a:buSzPts val="2800"/>
            </a:pP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Déagóirí</a:t>
            </a:r>
            <a:endParaRPr lang="en-US" sz="1400" dirty="0">
              <a:solidFill>
                <a:schemeClr val="dk1"/>
              </a:solidFill>
              <a:latin typeface="Jaldi"/>
              <a:ea typeface="Jaldi"/>
              <a:cs typeface="Jaldi"/>
              <a:sym typeface="Jaldi"/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6608688" y="4532520"/>
            <a:ext cx="1908058" cy="54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13" tIns="54350" rIns="108713" bIns="54350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Agus</a:t>
            </a:r>
            <a:r>
              <a:rPr lang="en-US" sz="1400" dirty="0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píosa</a:t>
            </a:r>
            <a:r>
              <a:rPr lang="en-US" sz="1400" dirty="0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 an-</a:t>
            </a: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bheag</a:t>
            </a:r>
            <a:r>
              <a:rPr lang="en-US" sz="1400" dirty="0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Francaise</a:t>
            </a:r>
            <a:endParaRPr sz="900" dirty="0"/>
          </a:p>
        </p:txBody>
      </p:sp>
      <p:grpSp>
        <p:nvGrpSpPr>
          <p:cNvPr id="220" name="Google Shape;220;p6"/>
          <p:cNvGrpSpPr/>
          <p:nvPr/>
        </p:nvGrpSpPr>
        <p:grpSpPr>
          <a:xfrm>
            <a:off x="3198477" y="2633276"/>
            <a:ext cx="5778652" cy="2897393"/>
            <a:chOff x="6393778" y="5791762"/>
            <a:chExt cx="11557303" cy="4274349"/>
          </a:xfrm>
        </p:grpSpPr>
        <p:cxnSp>
          <p:nvCxnSpPr>
            <p:cNvPr id="221" name="Google Shape;221;p6"/>
            <p:cNvCxnSpPr/>
            <p:nvPr/>
          </p:nvCxnSpPr>
          <p:spPr>
            <a:xfrm>
              <a:off x="6393778" y="5791762"/>
              <a:ext cx="0" cy="4274349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2" name="Google Shape;222;p6"/>
            <p:cNvCxnSpPr/>
            <p:nvPr/>
          </p:nvCxnSpPr>
          <p:spPr>
            <a:xfrm>
              <a:off x="12244231" y="5791762"/>
              <a:ext cx="0" cy="4274349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3" name="Google Shape;223;p6"/>
            <p:cNvCxnSpPr/>
            <p:nvPr/>
          </p:nvCxnSpPr>
          <p:spPr>
            <a:xfrm>
              <a:off x="17951081" y="5791762"/>
              <a:ext cx="0" cy="4274349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25" name="Google Shape;225;p6"/>
          <p:cNvSpPr/>
          <p:nvPr/>
        </p:nvSpPr>
        <p:spPr>
          <a:xfrm>
            <a:off x="1522804" y="3975635"/>
            <a:ext cx="515952" cy="43293"/>
          </a:xfrm>
          <a:custGeom>
            <a:avLst/>
            <a:gdLst/>
            <a:ahLst/>
            <a:cxnLst/>
            <a:rect l="l" t="t" r="r" b="b"/>
            <a:pathLst>
              <a:path w="1014" h="86" extrusionOk="0">
                <a:moveTo>
                  <a:pt x="971" y="0"/>
                </a:moveTo>
                <a:lnTo>
                  <a:pt x="43" y="0"/>
                </a:lnTo>
                <a:cubicBezTo>
                  <a:pt x="20" y="0"/>
                  <a:pt x="0" y="20"/>
                  <a:pt x="0" y="43"/>
                </a:cubicBezTo>
                <a:cubicBezTo>
                  <a:pt x="0" y="67"/>
                  <a:pt x="20" y="86"/>
                  <a:pt x="43" y="86"/>
                </a:cubicBezTo>
                <a:lnTo>
                  <a:pt x="971" y="86"/>
                </a:lnTo>
                <a:cubicBezTo>
                  <a:pt x="995" y="86"/>
                  <a:pt x="1014" y="67"/>
                  <a:pt x="1014" y="43"/>
                </a:cubicBezTo>
                <a:cubicBezTo>
                  <a:pt x="1014" y="20"/>
                  <a:pt x="995" y="0"/>
                  <a:pt x="97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000" tIns="22500" rIns="45000" bIns="22500" anchor="ctr" anchorCtr="1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4606424" y="3553808"/>
            <a:ext cx="171781" cy="171781"/>
          </a:xfrm>
          <a:custGeom>
            <a:avLst/>
            <a:gdLst/>
            <a:ahLst/>
            <a:cxnLst/>
            <a:rect l="l" t="t" r="r" b="b"/>
            <a:pathLst>
              <a:path w="296" h="296" extrusionOk="0">
                <a:moveTo>
                  <a:pt x="148" y="55"/>
                </a:moveTo>
                <a:cubicBezTo>
                  <a:pt x="200" y="55"/>
                  <a:pt x="241" y="96"/>
                  <a:pt x="241" y="148"/>
                </a:cubicBezTo>
                <a:cubicBezTo>
                  <a:pt x="241" y="173"/>
                  <a:pt x="231" y="196"/>
                  <a:pt x="214" y="214"/>
                </a:cubicBezTo>
                <a:cubicBezTo>
                  <a:pt x="197" y="231"/>
                  <a:pt x="173" y="241"/>
                  <a:pt x="148" y="241"/>
                </a:cubicBezTo>
                <a:cubicBezTo>
                  <a:pt x="123" y="241"/>
                  <a:pt x="100" y="231"/>
                  <a:pt x="83" y="214"/>
                </a:cubicBezTo>
                <a:cubicBezTo>
                  <a:pt x="65" y="196"/>
                  <a:pt x="56" y="173"/>
                  <a:pt x="56" y="148"/>
                </a:cubicBezTo>
                <a:cubicBezTo>
                  <a:pt x="56" y="96"/>
                  <a:pt x="96" y="55"/>
                  <a:pt x="148" y="55"/>
                </a:cubicBezTo>
                <a:close/>
                <a:moveTo>
                  <a:pt x="148" y="296"/>
                </a:moveTo>
                <a:cubicBezTo>
                  <a:pt x="188" y="296"/>
                  <a:pt x="225" y="281"/>
                  <a:pt x="253" y="253"/>
                </a:cubicBezTo>
                <a:cubicBezTo>
                  <a:pt x="281" y="225"/>
                  <a:pt x="296" y="188"/>
                  <a:pt x="296" y="148"/>
                </a:cubicBezTo>
                <a:cubicBezTo>
                  <a:pt x="296" y="108"/>
                  <a:pt x="281" y="71"/>
                  <a:pt x="253" y="43"/>
                </a:cubicBezTo>
                <a:cubicBezTo>
                  <a:pt x="225" y="15"/>
                  <a:pt x="188" y="0"/>
                  <a:pt x="148" y="0"/>
                </a:cubicBezTo>
                <a:cubicBezTo>
                  <a:pt x="109" y="0"/>
                  <a:pt x="71" y="15"/>
                  <a:pt x="43" y="43"/>
                </a:cubicBezTo>
                <a:cubicBezTo>
                  <a:pt x="16" y="71"/>
                  <a:pt x="0" y="108"/>
                  <a:pt x="0" y="148"/>
                </a:cubicBezTo>
                <a:cubicBezTo>
                  <a:pt x="0" y="188"/>
                  <a:pt x="16" y="225"/>
                  <a:pt x="43" y="253"/>
                </a:cubicBezTo>
                <a:cubicBezTo>
                  <a:pt x="71" y="281"/>
                  <a:pt x="109" y="296"/>
                  <a:pt x="148" y="2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000" tIns="22500" rIns="45000" bIns="22500" anchor="ctr" anchorCtr="1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4454411" y="3605767"/>
            <a:ext cx="464908" cy="551834"/>
          </a:xfrm>
          <a:custGeom>
            <a:avLst/>
            <a:gdLst/>
            <a:ahLst/>
            <a:cxnLst/>
            <a:rect l="l" t="t" r="r" b="b"/>
            <a:pathLst>
              <a:path w="953" h="1131" extrusionOk="0">
                <a:moveTo>
                  <a:pt x="897" y="94"/>
                </a:moveTo>
                <a:cubicBezTo>
                  <a:pt x="847" y="199"/>
                  <a:pt x="744" y="374"/>
                  <a:pt x="692" y="416"/>
                </a:cubicBezTo>
                <a:cubicBezTo>
                  <a:pt x="690" y="418"/>
                  <a:pt x="687" y="420"/>
                  <a:pt x="685" y="422"/>
                </a:cubicBezTo>
                <a:cubicBezTo>
                  <a:pt x="580" y="515"/>
                  <a:pt x="586" y="720"/>
                  <a:pt x="587" y="745"/>
                </a:cubicBezTo>
                <a:cubicBezTo>
                  <a:pt x="588" y="799"/>
                  <a:pt x="588" y="854"/>
                  <a:pt x="588" y="907"/>
                </a:cubicBezTo>
                <a:cubicBezTo>
                  <a:pt x="589" y="961"/>
                  <a:pt x="590" y="1018"/>
                  <a:pt x="590" y="1074"/>
                </a:cubicBezTo>
                <a:cubicBezTo>
                  <a:pt x="558" y="1075"/>
                  <a:pt x="525" y="1075"/>
                  <a:pt x="493" y="1076"/>
                </a:cubicBezTo>
                <a:cubicBezTo>
                  <a:pt x="482" y="1076"/>
                  <a:pt x="472" y="1076"/>
                  <a:pt x="462" y="1076"/>
                </a:cubicBezTo>
                <a:cubicBezTo>
                  <a:pt x="461" y="1076"/>
                  <a:pt x="461" y="1076"/>
                  <a:pt x="461" y="1076"/>
                </a:cubicBezTo>
                <a:cubicBezTo>
                  <a:pt x="452" y="1076"/>
                  <a:pt x="444" y="1075"/>
                  <a:pt x="436" y="1075"/>
                </a:cubicBezTo>
                <a:cubicBezTo>
                  <a:pt x="433" y="1075"/>
                  <a:pt x="430" y="1075"/>
                  <a:pt x="428" y="1075"/>
                </a:cubicBezTo>
                <a:cubicBezTo>
                  <a:pt x="422" y="1075"/>
                  <a:pt x="416" y="1075"/>
                  <a:pt x="410" y="1075"/>
                </a:cubicBezTo>
                <a:cubicBezTo>
                  <a:pt x="407" y="1075"/>
                  <a:pt x="403" y="1075"/>
                  <a:pt x="400" y="1075"/>
                </a:cubicBezTo>
                <a:cubicBezTo>
                  <a:pt x="395" y="1075"/>
                  <a:pt x="390" y="1074"/>
                  <a:pt x="384" y="1074"/>
                </a:cubicBezTo>
                <a:cubicBezTo>
                  <a:pt x="381" y="1074"/>
                  <a:pt x="377" y="1074"/>
                  <a:pt x="373" y="1074"/>
                </a:cubicBezTo>
                <a:cubicBezTo>
                  <a:pt x="370" y="1074"/>
                  <a:pt x="367" y="1074"/>
                  <a:pt x="364" y="1074"/>
                </a:cubicBezTo>
                <a:cubicBezTo>
                  <a:pt x="365" y="1017"/>
                  <a:pt x="365" y="961"/>
                  <a:pt x="366" y="905"/>
                </a:cubicBezTo>
                <a:cubicBezTo>
                  <a:pt x="366" y="853"/>
                  <a:pt x="367" y="799"/>
                  <a:pt x="368" y="745"/>
                </a:cubicBezTo>
                <a:cubicBezTo>
                  <a:pt x="368" y="739"/>
                  <a:pt x="370" y="685"/>
                  <a:pt x="360" y="621"/>
                </a:cubicBezTo>
                <a:cubicBezTo>
                  <a:pt x="346" y="530"/>
                  <a:pt x="316" y="463"/>
                  <a:pt x="270" y="422"/>
                </a:cubicBezTo>
                <a:cubicBezTo>
                  <a:pt x="267" y="420"/>
                  <a:pt x="265" y="418"/>
                  <a:pt x="262" y="416"/>
                </a:cubicBezTo>
                <a:cubicBezTo>
                  <a:pt x="210" y="374"/>
                  <a:pt x="108" y="199"/>
                  <a:pt x="57" y="94"/>
                </a:cubicBezTo>
                <a:cubicBezTo>
                  <a:pt x="56" y="91"/>
                  <a:pt x="55" y="87"/>
                  <a:pt x="56" y="82"/>
                </a:cubicBezTo>
                <a:cubicBezTo>
                  <a:pt x="58" y="63"/>
                  <a:pt x="74" y="57"/>
                  <a:pt x="79" y="56"/>
                </a:cubicBezTo>
                <a:cubicBezTo>
                  <a:pt x="84" y="55"/>
                  <a:pt x="100" y="52"/>
                  <a:pt x="111" y="69"/>
                </a:cubicBezTo>
                <a:lnTo>
                  <a:pt x="111" y="70"/>
                </a:lnTo>
                <a:cubicBezTo>
                  <a:pt x="122" y="86"/>
                  <a:pt x="134" y="108"/>
                  <a:pt x="148" y="132"/>
                </a:cubicBezTo>
                <a:cubicBezTo>
                  <a:pt x="172" y="175"/>
                  <a:pt x="200" y="224"/>
                  <a:pt x="227" y="258"/>
                </a:cubicBezTo>
                <a:cubicBezTo>
                  <a:pt x="270" y="322"/>
                  <a:pt x="334" y="359"/>
                  <a:pt x="412" y="365"/>
                </a:cubicBezTo>
                <a:cubicBezTo>
                  <a:pt x="414" y="365"/>
                  <a:pt x="416" y="365"/>
                  <a:pt x="417" y="365"/>
                </a:cubicBezTo>
                <a:cubicBezTo>
                  <a:pt x="432" y="363"/>
                  <a:pt x="447" y="362"/>
                  <a:pt x="463" y="362"/>
                </a:cubicBezTo>
                <a:cubicBezTo>
                  <a:pt x="466" y="362"/>
                  <a:pt x="470" y="362"/>
                  <a:pt x="475" y="362"/>
                </a:cubicBezTo>
                <a:cubicBezTo>
                  <a:pt x="477" y="363"/>
                  <a:pt x="478" y="363"/>
                  <a:pt x="480" y="362"/>
                </a:cubicBezTo>
                <a:cubicBezTo>
                  <a:pt x="484" y="362"/>
                  <a:pt x="488" y="362"/>
                  <a:pt x="491" y="362"/>
                </a:cubicBezTo>
                <a:cubicBezTo>
                  <a:pt x="507" y="362"/>
                  <a:pt x="523" y="363"/>
                  <a:pt x="537" y="365"/>
                </a:cubicBezTo>
                <a:cubicBezTo>
                  <a:pt x="539" y="365"/>
                  <a:pt x="541" y="365"/>
                  <a:pt x="542" y="365"/>
                </a:cubicBezTo>
                <a:cubicBezTo>
                  <a:pt x="621" y="359"/>
                  <a:pt x="685" y="322"/>
                  <a:pt x="728" y="258"/>
                </a:cubicBezTo>
                <a:cubicBezTo>
                  <a:pt x="755" y="224"/>
                  <a:pt x="782" y="175"/>
                  <a:pt x="807" y="132"/>
                </a:cubicBezTo>
                <a:cubicBezTo>
                  <a:pt x="820" y="108"/>
                  <a:pt x="833" y="86"/>
                  <a:pt x="843" y="70"/>
                </a:cubicBezTo>
                <a:lnTo>
                  <a:pt x="843" y="69"/>
                </a:lnTo>
                <a:cubicBezTo>
                  <a:pt x="844" y="69"/>
                  <a:pt x="844" y="69"/>
                  <a:pt x="844" y="69"/>
                </a:cubicBezTo>
                <a:cubicBezTo>
                  <a:pt x="855" y="52"/>
                  <a:pt x="871" y="55"/>
                  <a:pt x="876" y="56"/>
                </a:cubicBezTo>
                <a:cubicBezTo>
                  <a:pt x="880" y="57"/>
                  <a:pt x="896" y="63"/>
                  <a:pt x="898" y="82"/>
                </a:cubicBezTo>
                <a:cubicBezTo>
                  <a:pt x="899" y="87"/>
                  <a:pt x="899" y="91"/>
                  <a:pt x="897" y="94"/>
                </a:cubicBezTo>
                <a:close/>
                <a:moveTo>
                  <a:pt x="953" y="76"/>
                </a:moveTo>
                <a:cubicBezTo>
                  <a:pt x="949" y="40"/>
                  <a:pt x="924" y="11"/>
                  <a:pt x="889" y="2"/>
                </a:cubicBezTo>
                <a:cubicBezTo>
                  <a:pt x="854" y="-6"/>
                  <a:pt x="818" y="8"/>
                  <a:pt x="798" y="38"/>
                </a:cubicBezTo>
                <a:lnTo>
                  <a:pt x="797" y="39"/>
                </a:lnTo>
                <a:lnTo>
                  <a:pt x="797" y="40"/>
                </a:lnTo>
                <a:cubicBezTo>
                  <a:pt x="785" y="57"/>
                  <a:pt x="773" y="80"/>
                  <a:pt x="759" y="104"/>
                </a:cubicBezTo>
                <a:cubicBezTo>
                  <a:pt x="735" y="146"/>
                  <a:pt x="708" y="194"/>
                  <a:pt x="684" y="225"/>
                </a:cubicBezTo>
                <a:cubicBezTo>
                  <a:pt x="683" y="226"/>
                  <a:pt x="683" y="226"/>
                  <a:pt x="682" y="227"/>
                </a:cubicBezTo>
                <a:cubicBezTo>
                  <a:pt x="650" y="276"/>
                  <a:pt x="601" y="305"/>
                  <a:pt x="541" y="309"/>
                </a:cubicBezTo>
                <a:cubicBezTo>
                  <a:pt x="525" y="308"/>
                  <a:pt x="508" y="307"/>
                  <a:pt x="491" y="307"/>
                </a:cubicBezTo>
                <a:cubicBezTo>
                  <a:pt x="487" y="307"/>
                  <a:pt x="483" y="307"/>
                  <a:pt x="477" y="307"/>
                </a:cubicBezTo>
                <a:cubicBezTo>
                  <a:pt x="472" y="307"/>
                  <a:pt x="468" y="307"/>
                  <a:pt x="463" y="307"/>
                </a:cubicBezTo>
                <a:cubicBezTo>
                  <a:pt x="446" y="307"/>
                  <a:pt x="429" y="308"/>
                  <a:pt x="413" y="309"/>
                </a:cubicBezTo>
                <a:cubicBezTo>
                  <a:pt x="353" y="305"/>
                  <a:pt x="305" y="276"/>
                  <a:pt x="272" y="227"/>
                </a:cubicBezTo>
                <a:cubicBezTo>
                  <a:pt x="272" y="226"/>
                  <a:pt x="271" y="226"/>
                  <a:pt x="271" y="225"/>
                </a:cubicBezTo>
                <a:cubicBezTo>
                  <a:pt x="246" y="194"/>
                  <a:pt x="219" y="146"/>
                  <a:pt x="196" y="104"/>
                </a:cubicBezTo>
                <a:cubicBezTo>
                  <a:pt x="182" y="80"/>
                  <a:pt x="169" y="57"/>
                  <a:pt x="158" y="40"/>
                </a:cubicBezTo>
                <a:lnTo>
                  <a:pt x="157" y="38"/>
                </a:lnTo>
                <a:cubicBezTo>
                  <a:pt x="136" y="8"/>
                  <a:pt x="101" y="-6"/>
                  <a:pt x="66" y="2"/>
                </a:cubicBezTo>
                <a:cubicBezTo>
                  <a:pt x="31" y="11"/>
                  <a:pt x="5" y="40"/>
                  <a:pt x="1" y="76"/>
                </a:cubicBezTo>
                <a:cubicBezTo>
                  <a:pt x="-1" y="91"/>
                  <a:pt x="2" y="105"/>
                  <a:pt x="8" y="118"/>
                </a:cubicBezTo>
                <a:cubicBezTo>
                  <a:pt x="48" y="202"/>
                  <a:pt x="160" y="405"/>
                  <a:pt x="228" y="459"/>
                </a:cubicBezTo>
                <a:cubicBezTo>
                  <a:pt x="229" y="460"/>
                  <a:pt x="231" y="462"/>
                  <a:pt x="233" y="464"/>
                </a:cubicBezTo>
                <a:cubicBezTo>
                  <a:pt x="322" y="542"/>
                  <a:pt x="313" y="741"/>
                  <a:pt x="313" y="743"/>
                </a:cubicBezTo>
                <a:lnTo>
                  <a:pt x="313" y="744"/>
                </a:lnTo>
                <a:cubicBezTo>
                  <a:pt x="312" y="797"/>
                  <a:pt x="311" y="852"/>
                  <a:pt x="311" y="905"/>
                </a:cubicBezTo>
                <a:cubicBezTo>
                  <a:pt x="310" y="965"/>
                  <a:pt x="310" y="1028"/>
                  <a:pt x="309" y="1089"/>
                </a:cubicBezTo>
                <a:cubicBezTo>
                  <a:pt x="308" y="1094"/>
                  <a:pt x="309" y="1098"/>
                  <a:pt x="310" y="1102"/>
                </a:cubicBezTo>
                <a:cubicBezTo>
                  <a:pt x="310" y="1103"/>
                  <a:pt x="310" y="1103"/>
                  <a:pt x="310" y="1103"/>
                </a:cubicBezTo>
                <a:cubicBezTo>
                  <a:pt x="311" y="1104"/>
                  <a:pt x="311" y="1104"/>
                  <a:pt x="311" y="1104"/>
                </a:cubicBezTo>
                <a:cubicBezTo>
                  <a:pt x="311" y="1105"/>
                  <a:pt x="311" y="1105"/>
                  <a:pt x="311" y="1105"/>
                </a:cubicBezTo>
                <a:lnTo>
                  <a:pt x="311" y="1106"/>
                </a:lnTo>
                <a:cubicBezTo>
                  <a:pt x="314" y="1113"/>
                  <a:pt x="323" y="1128"/>
                  <a:pt x="346" y="1128"/>
                </a:cubicBezTo>
                <a:cubicBezTo>
                  <a:pt x="384" y="1130"/>
                  <a:pt x="423" y="1131"/>
                  <a:pt x="461" y="1131"/>
                </a:cubicBezTo>
                <a:lnTo>
                  <a:pt x="462" y="1131"/>
                </a:lnTo>
                <a:cubicBezTo>
                  <a:pt x="467" y="1131"/>
                  <a:pt x="472" y="1131"/>
                  <a:pt x="477" y="1131"/>
                </a:cubicBezTo>
                <a:cubicBezTo>
                  <a:pt x="482" y="1131"/>
                  <a:pt x="488" y="1131"/>
                  <a:pt x="493" y="1131"/>
                </a:cubicBezTo>
                <a:cubicBezTo>
                  <a:pt x="532" y="1131"/>
                  <a:pt x="571" y="1130"/>
                  <a:pt x="609" y="1128"/>
                </a:cubicBezTo>
                <a:cubicBezTo>
                  <a:pt x="623" y="1128"/>
                  <a:pt x="635" y="1120"/>
                  <a:pt x="642" y="1108"/>
                </a:cubicBezTo>
                <a:cubicBezTo>
                  <a:pt x="643" y="1106"/>
                  <a:pt x="644" y="1104"/>
                  <a:pt x="644" y="1102"/>
                </a:cubicBezTo>
                <a:cubicBezTo>
                  <a:pt x="645" y="1098"/>
                  <a:pt x="646" y="1094"/>
                  <a:pt x="646" y="1089"/>
                </a:cubicBezTo>
                <a:cubicBezTo>
                  <a:pt x="645" y="1028"/>
                  <a:pt x="644" y="966"/>
                  <a:pt x="644" y="906"/>
                </a:cubicBezTo>
                <a:cubicBezTo>
                  <a:pt x="643" y="853"/>
                  <a:pt x="643" y="798"/>
                  <a:pt x="642" y="744"/>
                </a:cubicBezTo>
                <a:cubicBezTo>
                  <a:pt x="642" y="743"/>
                  <a:pt x="642" y="743"/>
                  <a:pt x="642" y="743"/>
                </a:cubicBezTo>
                <a:cubicBezTo>
                  <a:pt x="642" y="737"/>
                  <a:pt x="640" y="687"/>
                  <a:pt x="649" y="628"/>
                </a:cubicBezTo>
                <a:cubicBezTo>
                  <a:pt x="657" y="575"/>
                  <a:pt x="676" y="503"/>
                  <a:pt x="721" y="464"/>
                </a:cubicBezTo>
                <a:cubicBezTo>
                  <a:pt x="723" y="462"/>
                  <a:pt x="725" y="460"/>
                  <a:pt x="727" y="459"/>
                </a:cubicBezTo>
                <a:cubicBezTo>
                  <a:pt x="795" y="405"/>
                  <a:pt x="906" y="202"/>
                  <a:pt x="947" y="118"/>
                </a:cubicBezTo>
                <a:cubicBezTo>
                  <a:pt x="953" y="105"/>
                  <a:pt x="955" y="91"/>
                  <a:pt x="953" y="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000" tIns="22500" rIns="45000" bIns="22500" anchor="ctr" anchorCtr="1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5CB1-2D59-43D2-BB55-1C3A7E82D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686" y="3398351"/>
            <a:ext cx="1115398" cy="982035"/>
          </a:xfrm>
          <a:prstGeom prst="rect">
            <a:avLst/>
          </a:prstGeom>
        </p:spPr>
      </p:pic>
      <p:pic>
        <p:nvPicPr>
          <p:cNvPr id="5" name="Picture 4" descr="Digital rendering of a colored world map">
            <a:extLst>
              <a:ext uri="{FF2B5EF4-FFF2-40B4-BE49-F238E27FC236}">
                <a16:creationId xmlns:a16="http://schemas.microsoft.com/office/drawing/2014/main" id="{5E4B340C-D6D1-43EF-968E-BD3FCB722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898" y="3465872"/>
            <a:ext cx="1189736" cy="825909"/>
          </a:xfrm>
          <a:prstGeom prst="rect">
            <a:avLst/>
          </a:prstGeom>
        </p:spPr>
      </p:pic>
      <p:pic>
        <p:nvPicPr>
          <p:cNvPr id="7" name="Picture 6" descr="Icon of speech bubble made with lines">
            <a:extLst>
              <a:ext uri="{FF2B5EF4-FFF2-40B4-BE49-F238E27FC236}">
                <a16:creationId xmlns:a16="http://schemas.microsoft.com/office/drawing/2014/main" id="{57240D14-BAC9-42A1-98A8-CC68E62A2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522" y="3362632"/>
            <a:ext cx="943897" cy="943897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F3D641F-200D-4B30-9FF2-1B9EA0313A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912503" y="3434535"/>
            <a:ext cx="1029571" cy="911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3D1F8A-7EEA-45DB-89DC-1AFCDA1B598B}"/>
              </a:ext>
            </a:extLst>
          </p:cNvPr>
          <p:cNvSpPr txBox="1"/>
          <p:nvPr/>
        </p:nvSpPr>
        <p:spPr>
          <a:xfrm>
            <a:off x="9971497" y="4301688"/>
            <a:ext cx="1029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50" dirty="0">
                <a:hlinkClick r:id="rId7" tooltip="https://sadafshallwani.net/2012/08/02/play-and-child-centred-approaches/"/>
              </a:rPr>
              <a:t>This Photo</a:t>
            </a:r>
            <a:r>
              <a:rPr lang="en-IE" sz="450" dirty="0"/>
              <a:t> by Unknown Author is licensed under </a:t>
            </a:r>
            <a:r>
              <a:rPr lang="en-IE" sz="450" dirty="0">
                <a:hlinkClick r:id="rId8" tooltip="https://creativecommons.org/licenses/by-nc-nd/3.0/"/>
              </a:rPr>
              <a:t>CC BY-NC-ND</a:t>
            </a:r>
            <a:endParaRPr lang="en-IE" sz="450" dirty="0"/>
          </a:p>
        </p:txBody>
      </p:sp>
      <p:sp>
        <p:nvSpPr>
          <p:cNvPr id="39" name="Google Shape;218;p6">
            <a:extLst>
              <a:ext uri="{FF2B5EF4-FFF2-40B4-BE49-F238E27FC236}">
                <a16:creationId xmlns:a16="http://schemas.microsoft.com/office/drawing/2014/main" id="{BE2A5694-6567-4EFB-A343-C562E1FEF7FA}"/>
              </a:ext>
            </a:extLst>
          </p:cNvPr>
          <p:cNvSpPr txBox="1"/>
          <p:nvPr/>
        </p:nvSpPr>
        <p:spPr>
          <a:xfrm>
            <a:off x="9514102" y="4485148"/>
            <a:ext cx="1908058" cy="54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13" tIns="54350" rIns="108713" bIns="54350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n-US" sz="1400" dirty="0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Cur </a:t>
            </a: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chuige</a:t>
            </a:r>
            <a:r>
              <a:rPr lang="en-US" sz="1400" dirty="0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páiste</a:t>
            </a:r>
            <a:r>
              <a:rPr lang="en-US" sz="1400" dirty="0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Jaldi"/>
                <a:ea typeface="Jaldi"/>
                <a:cs typeface="Jaldi"/>
                <a:sym typeface="Jaldi"/>
              </a:rPr>
              <a:t>lárnach</a:t>
            </a:r>
            <a:endParaRPr sz="900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A8AF938-6867-4D73-AA5D-4CCA73825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8" y="103908"/>
            <a:ext cx="2507111" cy="118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51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5"/>
          <p:cNvGrpSpPr/>
          <p:nvPr/>
        </p:nvGrpSpPr>
        <p:grpSpPr>
          <a:xfrm>
            <a:off x="378121" y="2994694"/>
            <a:ext cx="4947635" cy="1681204"/>
            <a:chOff x="9669478" y="1464039"/>
            <a:chExt cx="9895269" cy="3362408"/>
          </a:xfrm>
        </p:grpSpPr>
        <p:sp>
          <p:nvSpPr>
            <p:cNvPr id="192" name="Google Shape;192;p5"/>
            <p:cNvSpPr txBox="1"/>
            <p:nvPr/>
          </p:nvSpPr>
          <p:spPr>
            <a:xfrm>
              <a:off x="9669478" y="1687167"/>
              <a:ext cx="9895269" cy="313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r>
                <a:rPr lang="en-IE" sz="3300" dirty="0" err="1">
                  <a:latin typeface="Jaldi" panose="020F0504030202060203" charset="0"/>
                  <a:cs typeface="Jaldi" panose="020F0504030202060203" charset="0"/>
                  <a:hlinkClick r:id="rId3"/>
                </a:rPr>
                <a:t>Cód</a:t>
              </a:r>
              <a:r>
                <a:rPr lang="en-IE" sz="3300" dirty="0">
                  <a:latin typeface="Jaldi" panose="020F0504030202060203" charset="0"/>
                  <a:cs typeface="Jaldi" panose="020F0504030202060203" charset="0"/>
                  <a:hlinkClick r:id="rId3"/>
                </a:rPr>
                <a:t> na </a:t>
              </a:r>
              <a:r>
                <a:rPr lang="en-IE" sz="3300" dirty="0" err="1">
                  <a:latin typeface="Jaldi" panose="020F0504030202060203" charset="0"/>
                  <a:cs typeface="Jaldi" panose="020F0504030202060203" charset="0"/>
                  <a:hlinkClick r:id="rId3"/>
                </a:rPr>
                <a:t>Gaeilge</a:t>
              </a:r>
              <a:endParaRPr lang="en-IE" sz="3300" dirty="0">
                <a:latin typeface="Jaldi" panose="020F0504030202060203" charset="0"/>
                <a:cs typeface="Jaldi" panose="020F0504030202060203" charset="0"/>
              </a:endParaRPr>
            </a:p>
            <a:p>
              <a:endParaRPr lang="en-IE" sz="3300" b="1" dirty="0">
                <a:solidFill>
                  <a:schemeClr val="lt1"/>
                </a:solidFill>
                <a:latin typeface="Jaldi" panose="020F0504030202060203" charset="0"/>
                <a:ea typeface="Jaldi"/>
                <a:cs typeface="Jaldi" panose="020F0504030202060203" charset="0"/>
                <a:sym typeface="Jaldi"/>
              </a:endParaRPr>
            </a:p>
            <a:p>
              <a:endParaRPr lang="en-IE" sz="3300" b="1" dirty="0">
                <a:solidFill>
                  <a:schemeClr val="lt1"/>
                </a:solidFill>
                <a:latin typeface="Jaldi" panose="020F0504030202060203" charset="0"/>
                <a:ea typeface="Jaldi"/>
                <a:cs typeface="Jaldi" panose="020F0504030202060203" charset="0"/>
                <a:sym typeface="Jald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0946582" y="1464039"/>
              <a:ext cx="664618" cy="7697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159B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89;p5">
            <a:extLst>
              <a:ext uri="{FF2B5EF4-FFF2-40B4-BE49-F238E27FC236}">
                <a16:creationId xmlns:a16="http://schemas.microsoft.com/office/drawing/2014/main" id="{9916F770-CE6D-46C3-9550-8EED9798801B}"/>
              </a:ext>
            </a:extLst>
          </p:cNvPr>
          <p:cNvSpPr/>
          <p:nvPr/>
        </p:nvSpPr>
        <p:spPr>
          <a:xfrm>
            <a:off x="7302040" y="3177715"/>
            <a:ext cx="4218038" cy="35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2000" b="1" dirty="0">
                <a:solidFill>
                  <a:schemeClr val="dk2"/>
                </a:solidFill>
                <a:latin typeface="Jaldi"/>
                <a:cs typeface="Jaldi"/>
                <a:sym typeface="Jaldi"/>
              </a:rPr>
              <a:t>Playing with phonics</a:t>
            </a:r>
            <a:endParaRPr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C765B-175E-429F-8ACF-E091F64FD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784" y="1261276"/>
            <a:ext cx="7757652" cy="5487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2DE9C-564C-CD7A-079B-A194F5DE59D8}"/>
              </a:ext>
            </a:extLst>
          </p:cNvPr>
          <p:cNvSpPr txBox="1">
            <a:spLocks/>
          </p:cNvSpPr>
          <p:nvPr/>
        </p:nvSpPr>
        <p:spPr>
          <a:xfrm>
            <a:off x="5686425" y="2311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Ag súgradh le fuaimeanna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59719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2D5A777D-FE53-7777-EAB0-27854FC12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/>
              <a:t>Fuaimeanna na Gaeilge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C4C0E7ED-FFB0-2517-0D3B-B327C88BF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IE" altLang="en-US" dirty="0"/>
              <a:t>Mar  a </a:t>
            </a:r>
            <a:r>
              <a:rPr lang="en-IE" altLang="en-US" dirty="0" err="1"/>
              <a:t>déarfá</a:t>
            </a:r>
            <a:endParaRPr lang="en-IE" altLang="en-US" dirty="0"/>
          </a:p>
          <a:p>
            <a:pPr lvl="2">
              <a:defRPr/>
            </a:pPr>
            <a:r>
              <a:rPr lang="en-IE" altLang="en-US" dirty="0" err="1">
                <a:hlinkClick r:id="rId2"/>
              </a:rPr>
              <a:t>nasc</a:t>
            </a:r>
            <a:endParaRPr lang="en-IE" altLang="en-US" dirty="0"/>
          </a:p>
          <a:p>
            <a:pPr>
              <a:defRPr/>
            </a:pPr>
            <a:r>
              <a:rPr lang="en-IE" altLang="en-US" dirty="0" err="1"/>
              <a:t>Fuaim</a:t>
            </a:r>
            <a:r>
              <a:rPr lang="en-IE" altLang="en-US" dirty="0"/>
              <a:t> C/</a:t>
            </a:r>
            <a:r>
              <a:rPr lang="en-IE" altLang="en-US" dirty="0" err="1"/>
              <a:t>Fuaim</a:t>
            </a:r>
            <a:r>
              <a:rPr lang="en-IE" altLang="en-US" dirty="0"/>
              <a:t> U</a:t>
            </a:r>
          </a:p>
          <a:p>
            <a:pPr lvl="2">
              <a:defRPr/>
            </a:pPr>
            <a:r>
              <a:rPr lang="en-IE" altLang="en-US" dirty="0" err="1"/>
              <a:t>Aip</a:t>
            </a:r>
            <a:r>
              <a:rPr lang="en-IE" altLang="en-US" dirty="0"/>
              <a:t> </a:t>
            </a:r>
          </a:p>
          <a:p>
            <a:pPr>
              <a:defRPr/>
            </a:pPr>
            <a:r>
              <a:rPr lang="en-IE" altLang="en-US" dirty="0" err="1"/>
              <a:t>Muintearas</a:t>
            </a:r>
            <a:endParaRPr lang="en-IE" altLang="en-US" dirty="0"/>
          </a:p>
          <a:p>
            <a:pPr>
              <a:defRPr/>
            </a:pPr>
            <a:endParaRPr lang="en-IE" altLang="en-US" dirty="0"/>
          </a:p>
          <a:p>
            <a:pPr>
              <a:defRPr/>
            </a:pPr>
            <a:r>
              <a:rPr lang="en-IE" altLang="en-US" dirty="0"/>
              <a:t>CCEA.org.uk/curriculum </a:t>
            </a:r>
            <a:r>
              <a:rPr lang="en-IE" altLang="en-US" dirty="0" err="1">
                <a:hlinkClick r:id="rId3"/>
              </a:rPr>
              <a:t>Fuaimeanna</a:t>
            </a:r>
            <a:r>
              <a:rPr lang="en-IE" altLang="en-US" dirty="0">
                <a:hlinkClick r:id="rId3"/>
              </a:rPr>
              <a:t> </a:t>
            </a:r>
            <a:r>
              <a:rPr lang="en-IE" altLang="en-US" dirty="0" err="1">
                <a:hlinkClick r:id="rId3"/>
              </a:rPr>
              <a:t>Fónaicí</a:t>
            </a:r>
            <a:endParaRPr lang="en-IE" altLang="en-US" dirty="0"/>
          </a:p>
          <a:p>
            <a:pPr lvl="2">
              <a:defRPr/>
            </a:pPr>
            <a:r>
              <a:rPr lang="en-IE" altLang="en-US" dirty="0" err="1">
                <a:hlinkClick r:id="rId4"/>
              </a:rPr>
              <a:t>Cód</a:t>
            </a:r>
            <a:r>
              <a:rPr lang="en-IE" altLang="en-US" dirty="0">
                <a:hlinkClick r:id="rId4"/>
              </a:rPr>
              <a:t> </a:t>
            </a:r>
            <a:r>
              <a:rPr lang="en-IE" altLang="en-US" dirty="0" err="1">
                <a:hlinkClick r:id="rId4"/>
              </a:rPr>
              <a:t>na</a:t>
            </a:r>
            <a:r>
              <a:rPr lang="en-IE" altLang="en-US" dirty="0">
                <a:hlinkClick r:id="rId4"/>
              </a:rPr>
              <a:t> </a:t>
            </a:r>
            <a:r>
              <a:rPr lang="en-IE" altLang="en-US" dirty="0" err="1">
                <a:hlinkClick r:id="rId4"/>
              </a:rPr>
              <a:t>Gaeilge</a:t>
            </a:r>
            <a:endParaRPr lang="en-IE" altLang="en-US" dirty="0"/>
          </a:p>
          <a:p>
            <a:pPr marL="0" indent="0">
              <a:buNone/>
              <a:defRPr/>
            </a:pPr>
            <a:endParaRPr lang="en-IE" altLang="en-US" dirty="0"/>
          </a:p>
          <a:p>
            <a:pPr>
              <a:defRPr/>
            </a:pPr>
            <a:r>
              <a:rPr lang="en-IE" altLang="en-US" dirty="0">
                <a:hlinkClick r:id="rId5"/>
              </a:rPr>
              <a:t>http://www.leighleat.com/</a:t>
            </a:r>
            <a:endParaRPr lang="en-IE" altLang="en-US" dirty="0"/>
          </a:p>
        </p:txBody>
      </p:sp>
      <p:pic>
        <p:nvPicPr>
          <p:cNvPr id="41988" name="Picture 1">
            <a:extLst>
              <a:ext uri="{FF2B5EF4-FFF2-40B4-BE49-F238E27FC236}">
                <a16:creationId xmlns:a16="http://schemas.microsoft.com/office/drawing/2014/main" id="{CA45D39D-93F2-8CEF-037B-B46B92D0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814513"/>
            <a:ext cx="37433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B388-01D3-4D23-82E7-D3CB46FD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426" y="10179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E" i="1" dirty="0"/>
              <a:t>Understanding Irish Spelling: A Handbook for Teachers and Learners </a:t>
            </a:r>
            <a:r>
              <a:rPr lang="en-IE" dirty="0"/>
              <a:t>(Stenson &amp; Hickey, </a:t>
            </a:r>
            <a:r>
              <a:rPr lang="en-IE" dirty="0">
                <a:hlinkClick r:id="rId2"/>
              </a:rPr>
              <a:t>2018</a:t>
            </a:r>
            <a:r>
              <a:rPr lang="en-IE" dirty="0"/>
              <a:t>: 87)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0D32D-4379-4AAD-8551-11105F08E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2425065"/>
            <a:ext cx="10515600" cy="4351338"/>
          </a:xfrm>
        </p:spPr>
        <p:txBody>
          <a:bodyPr/>
          <a:lstStyle/>
          <a:p>
            <a:r>
              <a:rPr lang="en-IE" dirty="0"/>
              <a:t>If English were written like Irish…</a:t>
            </a:r>
          </a:p>
          <a:p>
            <a:r>
              <a:rPr lang="en-IE" altLang="en-US" dirty="0" err="1">
                <a:solidFill>
                  <a:srgbClr val="002060"/>
                </a:solidFill>
              </a:rPr>
              <a:t>Aigh</a:t>
            </a:r>
            <a:r>
              <a:rPr lang="en-IE" altLang="en-US" dirty="0">
                <a:solidFill>
                  <a:srgbClr val="002060"/>
                </a:solidFill>
              </a:rPr>
              <a:t> </a:t>
            </a:r>
            <a:r>
              <a:rPr lang="en-IE" altLang="en-US" dirty="0" err="1">
                <a:solidFill>
                  <a:srgbClr val="002060"/>
                </a:solidFill>
              </a:rPr>
              <a:t>nó</a:t>
            </a:r>
            <a:r>
              <a:rPr lang="en-IE" altLang="en-US" dirty="0">
                <a:solidFill>
                  <a:srgbClr val="002060"/>
                </a:solidFill>
              </a:rPr>
              <a:t> a mean </a:t>
            </a:r>
            <a:r>
              <a:rPr lang="en-IE" altLang="en-US" dirty="0" err="1">
                <a:solidFill>
                  <a:srgbClr val="002060"/>
                </a:solidFill>
              </a:rPr>
              <a:t>thú</a:t>
            </a:r>
            <a:r>
              <a:rPr lang="en-IE" altLang="en-US" dirty="0">
                <a:solidFill>
                  <a:srgbClr val="002060"/>
                </a:solidFill>
              </a:rPr>
              <a:t> </a:t>
            </a:r>
            <a:r>
              <a:rPr lang="en-IE" altLang="en-US" dirty="0" err="1">
                <a:solidFill>
                  <a:srgbClr val="002060"/>
                </a:solidFill>
              </a:rPr>
              <a:t>ios</a:t>
            </a:r>
            <a:r>
              <a:rPr lang="en-IE" altLang="en-US" dirty="0">
                <a:solidFill>
                  <a:srgbClr val="002060"/>
                </a:solidFill>
              </a:rPr>
              <a:t> </a:t>
            </a:r>
            <a:r>
              <a:rPr lang="en-IE" altLang="en-US" dirty="0" err="1">
                <a:solidFill>
                  <a:srgbClr val="002060"/>
                </a:solidFill>
              </a:rPr>
              <a:t>só</a:t>
            </a:r>
            <a:r>
              <a:rPr lang="en-IE" altLang="en-US" dirty="0">
                <a:solidFill>
                  <a:srgbClr val="002060"/>
                </a:solidFill>
              </a:rPr>
              <a:t> </a:t>
            </a:r>
            <a:r>
              <a:rPr lang="en-IE" altLang="en-US" dirty="0" err="1">
                <a:solidFill>
                  <a:srgbClr val="002060"/>
                </a:solidFill>
              </a:rPr>
              <a:t>léasaigh</a:t>
            </a:r>
            <a:r>
              <a:rPr lang="en-IE" altLang="en-US" dirty="0">
                <a:solidFill>
                  <a:srgbClr val="002060"/>
                </a:solidFill>
              </a:rPr>
              <a:t> </a:t>
            </a:r>
            <a:r>
              <a:rPr lang="en-IE" altLang="en-US" dirty="0" err="1">
                <a:solidFill>
                  <a:srgbClr val="002060"/>
                </a:solidFill>
              </a:rPr>
              <a:t>dat</a:t>
            </a:r>
            <a:r>
              <a:rPr lang="en-IE" altLang="en-US" dirty="0">
                <a:solidFill>
                  <a:srgbClr val="002060"/>
                </a:solidFill>
              </a:rPr>
              <a:t> </a:t>
            </a:r>
            <a:r>
              <a:rPr lang="en-IE" altLang="en-US" dirty="0" err="1">
                <a:solidFill>
                  <a:srgbClr val="002060"/>
                </a:solidFill>
              </a:rPr>
              <a:t>thí</a:t>
            </a:r>
            <a:r>
              <a:rPr lang="en-IE" altLang="en-US" dirty="0">
                <a:solidFill>
                  <a:srgbClr val="002060"/>
                </a:solidFill>
              </a:rPr>
              <a:t> </a:t>
            </a:r>
            <a:r>
              <a:rPr lang="en-IE" altLang="en-US" dirty="0" err="1">
                <a:solidFill>
                  <a:srgbClr val="002060"/>
                </a:solidFill>
              </a:rPr>
              <a:t>slíps</a:t>
            </a:r>
            <a:r>
              <a:rPr lang="en-IE" altLang="en-US" dirty="0">
                <a:solidFill>
                  <a:srgbClr val="002060"/>
                </a:solidFill>
              </a:rPr>
              <a:t> in </a:t>
            </a:r>
            <a:r>
              <a:rPr lang="en-IE" altLang="en-US" dirty="0" err="1">
                <a:solidFill>
                  <a:srgbClr val="002060"/>
                </a:solidFill>
              </a:rPr>
              <a:t>thios</a:t>
            </a:r>
            <a:r>
              <a:rPr lang="en-IE" altLang="en-US" dirty="0">
                <a:solidFill>
                  <a:srgbClr val="002060"/>
                </a:solidFill>
              </a:rPr>
              <a:t> </a:t>
            </a:r>
            <a:r>
              <a:rPr lang="en-IE" altLang="en-US" dirty="0" err="1">
                <a:solidFill>
                  <a:srgbClr val="002060"/>
                </a:solidFill>
              </a:rPr>
              <a:t>clós</a:t>
            </a:r>
            <a:r>
              <a:rPr lang="en-IE" altLang="en-US" dirty="0">
                <a:solidFill>
                  <a:srgbClr val="002060"/>
                </a:solidFill>
              </a:rPr>
              <a:t>....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IE" altLang="en-US" dirty="0"/>
              <a:t>																			Flann O’ Brien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B673B-E63D-4619-AA39-5A9DF42A7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16" y="3360482"/>
            <a:ext cx="9636021" cy="349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65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08D1-3EFD-406A-BF03-800454A1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8645"/>
            <a:ext cx="10515600" cy="1325563"/>
          </a:xfrm>
        </p:spPr>
        <p:txBody>
          <a:bodyPr/>
          <a:lstStyle/>
          <a:p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Litriú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agus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staidéar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focal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31CB6-3179-4C1A-914B-7341B90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>
                <a:latin typeface="Jaldi" panose="020F0504030202060203" charset="0"/>
                <a:cs typeface="Jaldi" panose="020F0504030202060203" charset="0"/>
                <a:hlinkClick r:id="rId2"/>
              </a:rPr>
              <a:t>www.flippity.net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(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áiseanna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 </a:t>
            </a:r>
            <a:r>
              <a:rPr lang="en-IE" dirty="0" err="1">
                <a:latin typeface="Jaldi" panose="020F0504030202060203" charset="0"/>
                <a:cs typeface="Jaldi" panose="020F0504030202060203" charset="0"/>
              </a:rPr>
              <a:t>éagsúla</a:t>
            </a:r>
            <a:r>
              <a:rPr lang="en-IE" dirty="0">
                <a:latin typeface="Jaldi" panose="020F0504030202060203" charset="0"/>
                <a:cs typeface="Jaldi" panose="020F0504030202060203" charset="0"/>
              </a:rPr>
              <a:t>)</a:t>
            </a:r>
          </a:p>
          <a:p>
            <a:pPr marL="0" indent="0">
              <a:buNone/>
            </a:pPr>
            <a:r>
              <a:rPr lang="en-IE" dirty="0">
                <a:latin typeface="Jaldi" panose="020F0504030202060203" charset="0"/>
                <a:cs typeface="Jaldi" panose="020F0504030202060203" charset="0"/>
              </a:rPr>
              <a:t> </a:t>
            </a: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  <a:hlinkClick r:id="rId3"/>
              </a:rPr>
              <a:t>Comhréir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  <a:hlinkClick r:id="rId4"/>
              </a:rPr>
              <a:t>Litriú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  <a:hlinkClick r:id="rId5"/>
              </a:rPr>
              <a:t>Foclach</a:t>
            </a:r>
            <a:r>
              <a:rPr lang="en-IE" dirty="0">
                <a:latin typeface="Jaldi" panose="020F0504030202060203" charset="0"/>
                <a:cs typeface="Jaldi" panose="020F0504030202060203" charset="0"/>
                <a:hlinkClick r:id="rId5"/>
              </a:rPr>
              <a:t> 1 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dirty="0" err="1">
                <a:latin typeface="Jaldi" panose="020F0504030202060203" charset="0"/>
                <a:cs typeface="Jaldi" panose="020F0504030202060203" charset="0"/>
                <a:hlinkClick r:id="rId6"/>
              </a:rPr>
              <a:t>Foclach</a:t>
            </a:r>
            <a:r>
              <a:rPr lang="en-IE" dirty="0">
                <a:latin typeface="Jaldi" panose="020F0504030202060203" charset="0"/>
                <a:cs typeface="Jaldi" panose="020F0504030202060203" charset="0"/>
                <a:hlinkClick r:id="rId6"/>
              </a:rPr>
              <a:t> 2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endParaRPr lang="en-IE" dirty="0">
              <a:latin typeface="Jaldi" panose="020F0504030202060203" charset="0"/>
              <a:cs typeface="Jaldi" panose="020F0504030202060203" charset="0"/>
            </a:endParaRPr>
          </a:p>
          <a:p>
            <a:r>
              <a:rPr lang="en-IE" b="1" dirty="0" err="1">
                <a:solidFill>
                  <a:srgbClr val="337AB7"/>
                </a:solidFill>
                <a:latin typeface="Jaldi" panose="020F0504030202060203" charset="0"/>
                <a:cs typeface="Jaldi" panose="020F0504030202060203" charset="0"/>
              </a:rPr>
              <a:t>ríomhchláraitheoir</a:t>
            </a:r>
            <a:endParaRPr lang="en-IE" dirty="0">
              <a:latin typeface="Jaldi" panose="020F0504030202060203" charset="0"/>
              <a:cs typeface="Jaldi" panose="020F0504030202060203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97423-297D-4947-A087-5E424D1C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68978-EE1A-8EED-EEB2-0520034A1F31}"/>
              </a:ext>
            </a:extLst>
          </p:cNvPr>
          <p:cNvSpPr txBox="1"/>
          <p:nvPr/>
        </p:nvSpPr>
        <p:spPr>
          <a:xfrm>
            <a:off x="8972550" y="1438275"/>
            <a:ext cx="2857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 lvl="1" indent="0">
              <a:buFont typeface="Wingdings 2" panose="05020102010507070707" pitchFamily="18" charset="2"/>
              <a:buNone/>
              <a:defRPr/>
            </a:pPr>
            <a:r>
              <a:rPr lang="en-IE" sz="2400" b="1" dirty="0" err="1"/>
              <a:t>múint</a:t>
            </a:r>
            <a:r>
              <a:rPr lang="en-IE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eoir</a:t>
            </a:r>
            <a:endParaRPr lang="en-IE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393700" lvl="1" indent="0">
              <a:buFont typeface="Wingdings 2" panose="05020102010507070707" pitchFamily="18" charset="2"/>
              <a:buNone/>
              <a:defRPr/>
            </a:pPr>
            <a:r>
              <a:rPr lang="en-IE" sz="2400" b="1" dirty="0" err="1"/>
              <a:t>tr</a:t>
            </a:r>
            <a:r>
              <a:rPr lang="en-IE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eoir</a:t>
            </a:r>
            <a:endParaRPr lang="en-IE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393700" lvl="1" indent="0">
              <a:buFont typeface="Wingdings 2" panose="05020102010507070707" pitchFamily="18" charset="2"/>
              <a:buNone/>
              <a:defRPr/>
            </a:pPr>
            <a:r>
              <a:rPr lang="en-IE" sz="2400" b="1" dirty="0" err="1"/>
              <a:t>imr</a:t>
            </a:r>
            <a:r>
              <a:rPr lang="en-IE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eoir</a:t>
            </a:r>
            <a:endParaRPr lang="en-IE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393700" lvl="1" indent="0">
              <a:buFont typeface="Wingdings 2" panose="05020102010507070707" pitchFamily="18" charset="2"/>
              <a:buNone/>
              <a:defRPr/>
            </a:pPr>
            <a:r>
              <a:rPr lang="en-IE" sz="2400" b="1" dirty="0" err="1"/>
              <a:t>réit</a:t>
            </a:r>
            <a:r>
              <a:rPr lang="en-IE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eoir</a:t>
            </a:r>
            <a:endParaRPr lang="en-IE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393700" lvl="1" indent="0">
              <a:buFont typeface="Wingdings 2" panose="05020102010507070707" pitchFamily="18" charset="2"/>
              <a:buNone/>
              <a:defRPr/>
            </a:pPr>
            <a:r>
              <a:rPr lang="en-IE" sz="2400" b="1" dirty="0" err="1"/>
              <a:t>iris</a:t>
            </a:r>
            <a:r>
              <a:rPr lang="en-IE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eoir</a:t>
            </a:r>
            <a:endParaRPr lang="en-IE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393700" lvl="1" indent="0">
              <a:buFont typeface="Wingdings 2" panose="05020102010507070707" pitchFamily="18" charset="2"/>
              <a:buNone/>
              <a:defRPr/>
            </a:pPr>
            <a:r>
              <a:rPr lang="en-IE" sz="2400" b="1" dirty="0" err="1"/>
              <a:t>caint</a:t>
            </a:r>
            <a:r>
              <a:rPr lang="en-IE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eoir</a:t>
            </a:r>
            <a:endParaRPr lang="en-IE" sz="2400" b="1" dirty="0">
              <a:highlight>
                <a:srgbClr val="FFFF00"/>
              </a:highlight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95414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D1BD-6E48-1466-30AF-070DBA6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275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2200" dirty="0" err="1">
                <a:hlinkClick r:id="rId2"/>
              </a:rPr>
              <a:t>Comhréir</a:t>
            </a:r>
            <a:r>
              <a:rPr lang="en-GB" sz="2200" dirty="0">
                <a:hlinkClick r:id="rId2"/>
              </a:rPr>
              <a:t> </a:t>
            </a:r>
            <a:r>
              <a:rPr lang="en-GB" sz="2200" dirty="0" err="1">
                <a:hlinkClick r:id="rId2"/>
              </a:rPr>
              <a:t>eile</a:t>
            </a:r>
            <a:r>
              <a:rPr lang="en-GB" sz="2200" dirty="0"/>
              <a:t>: </a:t>
            </a:r>
            <a:r>
              <a:rPr lang="en-GB" sz="2200" dirty="0" err="1"/>
              <a:t>Scríobh</a:t>
            </a:r>
            <a:r>
              <a:rPr lang="en-GB" sz="2200" dirty="0"/>
              <a:t> </a:t>
            </a:r>
            <a:r>
              <a:rPr lang="en-GB" sz="2200" dirty="0" err="1"/>
              <a:t>abairt</a:t>
            </a:r>
            <a:r>
              <a:rPr lang="en-GB" sz="2200" dirty="0"/>
              <a:t> ó na </a:t>
            </a:r>
            <a:r>
              <a:rPr lang="en-GB" sz="2200" dirty="0" err="1"/>
              <a:t>liostaí</a:t>
            </a:r>
            <a:r>
              <a:rPr lang="en-GB" sz="2200" dirty="0"/>
              <a:t> </a:t>
            </a:r>
            <a:r>
              <a:rPr lang="en-GB" sz="2200" dirty="0" err="1"/>
              <a:t>thíos</a:t>
            </a:r>
            <a:endParaRPr lang="en-IE" sz="2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0D8FA7-D192-A07F-964B-17A43079F1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631355"/>
              </p:ext>
            </p:extLst>
          </p:nvPr>
        </p:nvGraphicFramePr>
        <p:xfrm>
          <a:off x="428625" y="1209675"/>
          <a:ext cx="11163300" cy="5572125"/>
        </p:xfrm>
        <a:graphic>
          <a:graphicData uri="http://schemas.openxmlformats.org/drawingml/2006/table">
            <a:tbl>
              <a:tblPr/>
              <a:tblGrid>
                <a:gridCol w="2790825">
                  <a:extLst>
                    <a:ext uri="{9D8B030D-6E8A-4147-A177-3AD203B41FA5}">
                      <a16:colId xmlns:a16="http://schemas.microsoft.com/office/drawing/2014/main" val="2381178573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7493444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3749059165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1496148340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rtl="0" fontAlgn="b"/>
                      <a:r>
                        <a:rPr lang="en-IE" sz="3200" b="1" dirty="0" err="1">
                          <a:effectLst/>
                        </a:rPr>
                        <a:t>briathar</a:t>
                      </a:r>
                      <a:endParaRPr lang="en-IE" sz="3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3200" b="1" dirty="0" err="1">
                          <a:effectLst/>
                        </a:rPr>
                        <a:t>cé</a:t>
                      </a:r>
                      <a:endParaRPr lang="en-IE" sz="3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3200" b="1" dirty="0" err="1">
                          <a:effectLst/>
                        </a:rPr>
                        <a:t>gníomh</a:t>
                      </a:r>
                      <a:endParaRPr lang="en-IE" sz="3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3200" b="1" dirty="0" err="1">
                          <a:effectLst/>
                        </a:rPr>
                        <a:t>áit</a:t>
                      </a:r>
                      <a:endParaRPr lang="en-IE" sz="3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86225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 err="1">
                          <a:effectLst/>
                        </a:rPr>
                        <a:t>Tá</a:t>
                      </a:r>
                      <a:r>
                        <a:rPr lang="en-IE" sz="2200" b="1" dirty="0">
                          <a:effectLst/>
                        </a:rPr>
                        <a:t> 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>
                          <a:effectLst/>
                        </a:rPr>
                        <a:t>an </a:t>
                      </a:r>
                      <a:r>
                        <a:rPr lang="en-IE" sz="2200" b="1" dirty="0" err="1">
                          <a:effectLst/>
                        </a:rPr>
                        <a:t>múinteoir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ag rith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sa pháirc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749043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An raibh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an páiste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ag léim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sa seomra ranga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897246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>
                          <a:effectLst/>
                        </a:rPr>
                        <a:t>An </a:t>
                      </a:r>
                      <a:r>
                        <a:rPr lang="en-IE" sz="2200" b="1" dirty="0" err="1">
                          <a:effectLst/>
                        </a:rPr>
                        <a:t>bhfaca</a:t>
                      </a:r>
                      <a:r>
                        <a:rPr lang="en-IE" sz="2200" b="1" dirty="0">
                          <a:effectLst/>
                        </a:rPr>
                        <a:t> </a:t>
                      </a:r>
                      <a:r>
                        <a:rPr lang="en-IE" sz="2200" b="1" dirty="0" err="1">
                          <a:effectLst/>
                        </a:rPr>
                        <a:t>tú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Ronaldo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ag siúl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san fharraige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41035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>
                          <a:effectLst/>
                        </a:rPr>
                        <a:t>Ní </a:t>
                      </a:r>
                      <a:r>
                        <a:rPr lang="en-IE" sz="2200" b="1" dirty="0" err="1">
                          <a:effectLst/>
                        </a:rPr>
                        <a:t>raibh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Sheeran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ag ithe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sa ghairdín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260118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Chonaic mé 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>
                          <a:effectLst/>
                        </a:rPr>
                        <a:t>an </a:t>
                      </a:r>
                      <a:r>
                        <a:rPr lang="en-IE" sz="2200" b="1" dirty="0" err="1">
                          <a:effectLst/>
                        </a:rPr>
                        <a:t>madra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ag snámh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sa halla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333196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 err="1">
                          <a:effectLst/>
                        </a:rPr>
                        <a:t>Bhí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>
                          <a:effectLst/>
                        </a:rPr>
                        <a:t>an </a:t>
                      </a:r>
                      <a:r>
                        <a:rPr lang="en-IE" sz="2200" b="1" dirty="0" err="1">
                          <a:effectLst/>
                        </a:rPr>
                        <a:t>bhó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ag damhsa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sa siopa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056919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 err="1">
                          <a:effectLst/>
                        </a:rPr>
                        <a:t>Níl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>
                          <a:effectLst/>
                        </a:rPr>
                        <a:t>an </a:t>
                      </a:r>
                      <a:r>
                        <a:rPr lang="en-IE" sz="2200" b="1" dirty="0" err="1">
                          <a:effectLst/>
                        </a:rPr>
                        <a:t>cailín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ag súgradh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>
                          <a:effectLst/>
                        </a:rPr>
                        <a:t>sa bhialann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056471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rtl="0" fontAlgn="b"/>
                      <a:endParaRPr lang="en-IE" sz="2200" b="1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>
                          <a:effectLst/>
                        </a:rPr>
                        <a:t>ag </a:t>
                      </a:r>
                      <a:r>
                        <a:rPr lang="en-IE" sz="2200" b="1" dirty="0" err="1">
                          <a:effectLst/>
                        </a:rPr>
                        <a:t>obair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E" sz="2200" b="1" dirty="0" err="1">
                          <a:effectLst/>
                        </a:rPr>
                        <a:t>san</a:t>
                      </a:r>
                      <a:r>
                        <a:rPr lang="en-IE" sz="2200" b="1" dirty="0">
                          <a:effectLst/>
                        </a:rPr>
                        <a:t> </a:t>
                      </a:r>
                      <a:r>
                        <a:rPr lang="en-IE" sz="2200" b="1" dirty="0" err="1">
                          <a:effectLst/>
                        </a:rPr>
                        <a:t>oifig</a:t>
                      </a:r>
                      <a:endParaRPr lang="en-IE" sz="2200" b="1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228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300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0EE6-A1AC-45B6-7D5A-670FA3BD3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378111"/>
            <a:ext cx="10515600" cy="1325563"/>
          </a:xfrm>
        </p:spPr>
        <p:txBody>
          <a:bodyPr/>
          <a:lstStyle/>
          <a:p>
            <a:r>
              <a:rPr lang="en-GB" dirty="0" err="1">
                <a:hlinkClick r:id="rId2"/>
              </a:rPr>
              <a:t>Féasta</a:t>
            </a:r>
            <a:r>
              <a:rPr lang="en-GB" dirty="0">
                <a:hlinkClick r:id="rId2"/>
              </a:rPr>
              <a:t> Focal</a:t>
            </a:r>
            <a:r>
              <a:rPr lang="en-GB" dirty="0"/>
              <a:t>: </a:t>
            </a:r>
            <a:r>
              <a:rPr lang="en-IE" dirty="0" err="1"/>
              <a:t>focail</a:t>
            </a:r>
            <a:r>
              <a:rPr lang="en-IE" dirty="0"/>
              <a:t> </a:t>
            </a:r>
            <a:r>
              <a:rPr lang="en-IE" dirty="0" err="1"/>
              <a:t>ardmhinicíochta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4845B-1DB8-688C-C3BB-864E90BA2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4087"/>
            <a:ext cx="10515600" cy="3952875"/>
          </a:xfrm>
        </p:spPr>
        <p:txBody>
          <a:bodyPr/>
          <a:lstStyle/>
          <a:p>
            <a:pPr marL="0" indent="0">
              <a:buNone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B4622-D384-4F9F-3CCB-D067CAE1B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5962"/>
            <a:ext cx="12192000" cy="53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14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D71CE-A7E8-D44B-491C-44C14932B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GB" dirty="0" err="1"/>
              <a:t>Cluichí</a:t>
            </a:r>
            <a:r>
              <a:rPr lang="en-GB" dirty="0"/>
              <a:t> Teanga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BF78E-FFA0-38B0-8AD6-334E7183B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www.aisaonad.org</a:t>
            </a:r>
            <a:endParaRPr lang="en-GB" dirty="0"/>
          </a:p>
          <a:p>
            <a:endParaRPr lang="en-GB" dirty="0"/>
          </a:p>
          <a:p>
            <a:r>
              <a:rPr lang="en-GB" dirty="0"/>
              <a:t>£25.00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EE0123-4062-68E9-29C3-6F7951578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7" r="16911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31CBB54-B46B-9363-2C8F-7C90E8598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" r="18145" b="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7169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eg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533400"/>
            <a:ext cx="45323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El Comm Gam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938" y="533400"/>
            <a:ext cx="45640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524000" y="63388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2800" b="1">
                <a:solidFill>
                  <a:srgbClr val="000000"/>
                </a:solidFill>
              </a:rPr>
              <a:t>Jill Hadfield </a:t>
            </a:r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819400" y="0"/>
            <a:ext cx="685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3600" b="1">
                <a:solidFill>
                  <a:srgbClr val="FF00FF"/>
                </a:solidFill>
                <a:latin typeface="Comic Sans MS" pitchFamily="66" charset="0"/>
              </a:rPr>
              <a:t>Cluichí cumarsáide</a:t>
            </a:r>
            <a:endParaRPr lang="en-GB" sz="3600" b="1">
              <a:solidFill>
                <a:srgbClr val="FF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42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7" name="Rectangle 27656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Title 1">
            <a:extLst>
              <a:ext uri="{FF2B5EF4-FFF2-40B4-BE49-F238E27FC236}">
                <a16:creationId xmlns:a16="http://schemas.microsoft.com/office/drawing/2014/main" id="{C41BCEF3-9C4A-50E7-1C5C-11EA53730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Greannáin a chruthú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B954804A-63A1-EE7B-3A6D-A0D2CF8F9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809541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alt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makebeliefscomix.com</a:t>
            </a:r>
          </a:p>
        </p:txBody>
      </p:sp>
      <p:sp>
        <p:nvSpPr>
          <p:cNvPr id="27659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2" name="Picture 1">
            <a:extLst>
              <a:ext uri="{FF2B5EF4-FFF2-40B4-BE49-F238E27FC236}">
                <a16:creationId xmlns:a16="http://schemas.microsoft.com/office/drawing/2014/main" id="{A3CAEA0D-5484-B344-0A99-97C4006A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2679882"/>
            <a:ext cx="11548872" cy="34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915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962FA-648D-5C1F-8281-EDB860A5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Roinnt áiseanna eile</a:t>
            </a:r>
            <a:endParaRPr lang="en-IE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6AA45-FEAB-1C65-B039-2FAAA66AF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GB" dirty="0" err="1">
                <a:hlinkClick r:id="rId2"/>
              </a:rPr>
              <a:t>Turas</a:t>
            </a:r>
            <a:r>
              <a:rPr lang="en-GB" dirty="0">
                <a:hlinkClick r:id="rId2"/>
              </a:rPr>
              <a:t> na </a:t>
            </a:r>
            <a:r>
              <a:rPr lang="en-GB" dirty="0" err="1">
                <a:hlinkClick r:id="rId2"/>
              </a:rPr>
              <a:t>scríbhneoireachta</a:t>
            </a:r>
            <a:r>
              <a:rPr lang="en-GB" dirty="0"/>
              <a:t>: </a:t>
            </a:r>
            <a:r>
              <a:rPr lang="en-GB" dirty="0" err="1"/>
              <a:t>seánraí</a:t>
            </a:r>
            <a:r>
              <a:rPr lang="en-GB" dirty="0"/>
              <a:t> </a:t>
            </a:r>
            <a:r>
              <a:rPr lang="en-GB" dirty="0" err="1"/>
              <a:t>scríbhneoireachta</a:t>
            </a:r>
            <a:r>
              <a:rPr lang="en-GB" dirty="0"/>
              <a:t> </a:t>
            </a:r>
          </a:p>
          <a:p>
            <a:r>
              <a:rPr lang="en-GB" dirty="0">
                <a:hlinkClick r:id="rId3"/>
              </a:rPr>
              <a:t>COGG.ie</a:t>
            </a:r>
            <a:r>
              <a:rPr lang="en-GB" dirty="0"/>
              <a:t>: </a:t>
            </a:r>
            <a:r>
              <a:rPr lang="en-GB" dirty="0" err="1"/>
              <a:t>Roghchláir</a:t>
            </a:r>
            <a:r>
              <a:rPr lang="en-GB" dirty="0"/>
              <a:t> </a:t>
            </a:r>
            <a:r>
              <a:rPr lang="en-GB" dirty="0" err="1"/>
              <a:t>scríbhneoireachta</a:t>
            </a:r>
            <a:endParaRPr lang="en-GB" dirty="0"/>
          </a:p>
          <a:p>
            <a:r>
              <a:rPr lang="en-GB" dirty="0" err="1">
                <a:hlinkClick r:id="rId4"/>
              </a:rPr>
              <a:t>Snas</a:t>
            </a:r>
            <a:r>
              <a:rPr lang="en-GB" dirty="0">
                <a:hlinkClick r:id="rId4"/>
              </a:rPr>
              <a:t> </a:t>
            </a:r>
            <a:r>
              <a:rPr lang="en-GB" dirty="0" err="1">
                <a:hlinkClick r:id="rId4"/>
              </a:rPr>
              <a:t>ar</a:t>
            </a:r>
            <a:r>
              <a:rPr lang="en-GB" dirty="0">
                <a:hlinkClick r:id="rId4"/>
              </a:rPr>
              <a:t> </a:t>
            </a:r>
            <a:r>
              <a:rPr lang="en-GB" dirty="0" err="1">
                <a:hlinkClick r:id="rId4"/>
              </a:rPr>
              <a:t>Scéal</a:t>
            </a:r>
            <a:endParaRPr lang="en-GB" dirty="0"/>
          </a:p>
          <a:p>
            <a:r>
              <a:rPr lang="en-GB" dirty="0" err="1">
                <a:hlinkClick r:id="rId5"/>
              </a:rPr>
              <a:t>Léigh</a:t>
            </a:r>
            <a:r>
              <a:rPr lang="en-GB" dirty="0">
                <a:hlinkClick r:id="rId5"/>
              </a:rPr>
              <a:t> </a:t>
            </a:r>
            <a:r>
              <a:rPr lang="en-GB" dirty="0" err="1">
                <a:hlinkClick r:id="rId5"/>
              </a:rPr>
              <a:t>anois</a:t>
            </a:r>
            <a:endParaRPr lang="en-GB" dirty="0"/>
          </a:p>
          <a:p>
            <a:r>
              <a:rPr lang="en-GB" dirty="0" err="1">
                <a:hlinkClick r:id="rId6"/>
              </a:rPr>
              <a:t>Séideán</a:t>
            </a:r>
            <a:r>
              <a:rPr lang="en-GB" dirty="0">
                <a:hlinkClick r:id="rId6"/>
              </a:rPr>
              <a:t> </a:t>
            </a:r>
            <a:r>
              <a:rPr lang="en-GB" dirty="0" err="1">
                <a:hlinkClick r:id="rId6"/>
              </a:rPr>
              <a:t>Sí</a:t>
            </a:r>
            <a:endParaRPr lang="en-GB" dirty="0"/>
          </a:p>
          <a:p>
            <a:r>
              <a:rPr lang="en-GB" dirty="0">
                <a:hlinkClick r:id="rId7"/>
              </a:rPr>
              <a:t>Aisaonad.org</a:t>
            </a:r>
            <a:r>
              <a:rPr lang="en-GB" dirty="0"/>
              <a:t>: </a:t>
            </a:r>
            <a:r>
              <a:rPr lang="en-GB" dirty="0" err="1"/>
              <a:t>aiseanna</a:t>
            </a:r>
            <a:r>
              <a:rPr lang="en-GB" dirty="0"/>
              <a:t> </a:t>
            </a:r>
            <a:r>
              <a:rPr lang="en-GB" dirty="0" err="1"/>
              <a:t>tacaíochta</a:t>
            </a:r>
            <a:endParaRPr lang="en-GB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8050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F08702E6-39FE-0D02-1029-F1611F50A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dirty="0" err="1"/>
              <a:t>Cluiche</a:t>
            </a:r>
            <a:r>
              <a:rPr lang="en-GB" altLang="en-US" dirty="0"/>
              <a:t> </a:t>
            </a:r>
            <a:r>
              <a:rPr lang="en-GB" altLang="en-US" dirty="0" err="1"/>
              <a:t>beag</a:t>
            </a:r>
            <a:r>
              <a:rPr lang="en-GB" altLang="en-US" dirty="0"/>
              <a:t>: </a:t>
            </a:r>
            <a:r>
              <a:rPr lang="en-GB" altLang="en-US" i="1" dirty="0"/>
              <a:t>Boggle</a:t>
            </a:r>
            <a:br>
              <a:rPr lang="en-GB" altLang="en-US" i="1" dirty="0"/>
            </a:br>
            <a:endParaRPr lang="en-IE" altLang="en-US" dirty="0"/>
          </a:p>
        </p:txBody>
      </p:sp>
      <p:pic>
        <p:nvPicPr>
          <p:cNvPr id="9220" name="Picture 4" descr="Wordtwist by Puzzle Baron">
            <a:extLst>
              <a:ext uri="{FF2B5EF4-FFF2-40B4-BE49-F238E27FC236}">
                <a16:creationId xmlns:a16="http://schemas.microsoft.com/office/drawing/2014/main" id="{3E55BC6B-211D-5D9E-B4ED-52887F8C7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562351"/>
            <a:ext cx="27178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Game Review - Boggle with Friends (Mobile - Free to Play) - Games,  Brrraaains &amp; A Head-Banging Life">
            <a:extLst>
              <a:ext uri="{FF2B5EF4-FFF2-40B4-BE49-F238E27FC236}">
                <a16:creationId xmlns:a16="http://schemas.microsoft.com/office/drawing/2014/main" id="{1259C982-F796-621A-6341-3AB00B818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716339"/>
            <a:ext cx="34036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28109-4EC2-0547-DFC7-FE196AED6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i="1" dirty="0" err="1"/>
              <a:t>Cothrománach</a:t>
            </a:r>
            <a:br>
              <a:rPr lang="en-GB" altLang="en-US" i="1" dirty="0"/>
            </a:br>
            <a:r>
              <a:rPr lang="en-GB" altLang="en-US" i="1" dirty="0" err="1"/>
              <a:t>Ceartingearach</a:t>
            </a:r>
            <a:br>
              <a:rPr lang="en-GB" altLang="en-US" i="1" dirty="0"/>
            </a:br>
            <a:r>
              <a:rPr lang="en-GB" altLang="en-US" i="1" dirty="0" err="1"/>
              <a:t>Fiarthrasna</a:t>
            </a:r>
            <a:endParaRPr lang="en-IE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30">
            <a:extLst>
              <a:ext uri="{FF2B5EF4-FFF2-40B4-BE49-F238E27FC236}">
                <a16:creationId xmlns:a16="http://schemas.microsoft.com/office/drawing/2014/main" id="{47BDE95F-650B-4D12-A3A5-975E461D2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2DB68-5E4B-57DA-3FD7-12C331982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/>
              <a:t>Míle buíochas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F60A-A3AC-11F7-1F48-05CBBF031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8" y="5855843"/>
            <a:ext cx="10906061" cy="45847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Aon cheist?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5 Common Mistakes to Avoid When Asking a Question | Inc.com">
            <a:extLst>
              <a:ext uri="{FF2B5EF4-FFF2-40B4-BE49-F238E27FC236}">
                <a16:creationId xmlns:a16="http://schemas.microsoft.com/office/drawing/2014/main" id="{D94BE488-B599-D4D4-E1B5-8528D6777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" r="-1" b="14204"/>
          <a:stretch/>
        </p:blipFill>
        <p:spPr bwMode="auto">
          <a:xfrm>
            <a:off x="2170029" y="804672"/>
            <a:ext cx="7851943" cy="35546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23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448A871C-9E8C-D335-E3FD-5FCF0AF43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976314"/>
            <a:ext cx="11972926" cy="5487987"/>
          </a:xfrm>
        </p:spPr>
        <p:txBody>
          <a:bodyPr/>
          <a:lstStyle/>
          <a:p>
            <a:r>
              <a:rPr lang="en-GB" altLang="en-US" dirty="0" err="1"/>
              <a:t>Téama</a:t>
            </a:r>
            <a:r>
              <a:rPr lang="en-GB" altLang="en-US" dirty="0"/>
              <a:t>: </a:t>
            </a:r>
            <a:r>
              <a:rPr lang="en-GB" altLang="en-US" dirty="0" err="1"/>
              <a:t>éadaí</a:t>
            </a:r>
            <a:r>
              <a:rPr lang="en-GB" altLang="en-US" dirty="0"/>
              <a:t>	</a:t>
            </a:r>
            <a:r>
              <a:rPr lang="en-GB" altLang="en-US" dirty="0">
                <a:hlinkClick r:id="rId2"/>
              </a:rPr>
              <a:t>Edu Games</a:t>
            </a:r>
            <a:endParaRPr lang="en-IE" altLang="en-US" sz="2800" dirty="0"/>
          </a:p>
          <a:p>
            <a:endParaRPr lang="en-GB" altLang="en-US" dirty="0"/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9709A0E5-1CB1-A81F-E90C-1487175C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379538"/>
            <a:ext cx="547211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68AC086C-5A46-FB44-6DCB-5774DCB6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002F68B8-296B-0929-A8BF-0F07430B8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alt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10E2683-E942-DFD6-8021-B0EFDCF32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1628776"/>
            <a:ext cx="34671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264C6FC8-74F8-F643-962A-756DF6A2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923926"/>
            <a:ext cx="5472112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9AF3E-7EE3-0D50-9B72-5ECD6FDA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0383FF-FD9B-F09F-8AB3-5824543A1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040" y="1825625"/>
            <a:ext cx="7147918" cy="47120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4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You are now entering a </a:t>
            </a:r>
          </a:p>
          <a:p>
            <a:pPr marL="0" indent="0" algn="ctr">
              <a:buNone/>
            </a:pPr>
            <a:r>
              <a:rPr lang="en-US" sz="4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foreign language classroom, </a:t>
            </a:r>
          </a:p>
          <a:p>
            <a:pPr marL="0" indent="0" algn="ctr">
              <a:buNone/>
            </a:pPr>
            <a:r>
              <a:rPr lang="en-US" sz="4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forget that you are normal!</a:t>
            </a:r>
          </a:p>
          <a:p>
            <a:pPr marL="0" indent="0" algn="ctr">
              <a:buNone/>
            </a:pPr>
            <a:endParaRPr lang="en-US" sz="4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/>
              <a:t>					(Dam, 2001: 47)</a:t>
            </a:r>
          </a:p>
          <a:p>
            <a:pPr marL="0" indent="0" algn="ctr">
              <a:buNone/>
            </a:pPr>
            <a:r>
              <a:rPr lang="en-IE" sz="2400" dirty="0">
                <a:hlinkClick r:id="rId2"/>
              </a:rPr>
              <a:t>https://youtu.be/33hQBzMZNoY</a:t>
            </a:r>
            <a:r>
              <a:rPr lang="en-US" sz="2400" dirty="0"/>
              <a:t> </a:t>
            </a:r>
            <a:endParaRPr lang="en-IE" sz="2400" dirty="0"/>
          </a:p>
          <a:p>
            <a:pPr marL="0" indent="0" algn="ctr">
              <a:buNone/>
            </a:pPr>
            <a:endParaRPr lang="en-US" sz="4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2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E01FE-0079-4446-B945-20F86CFE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0DA5D-DF87-457A-A98D-C9FE25AF2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7549E-296C-45E5-9F30-EA814B67B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177" y="367361"/>
            <a:ext cx="3834580" cy="6232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973E1A-0083-433F-9322-2DD2F5ACE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734" y="365125"/>
            <a:ext cx="3758982" cy="63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04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111AB-D79B-9975-2B08-C5011AB0A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GB" dirty="0" err="1"/>
              <a:t>Taighde</a:t>
            </a:r>
            <a:r>
              <a:rPr lang="en-GB" dirty="0"/>
              <a:t> a </a:t>
            </a:r>
            <a:r>
              <a:rPr lang="en-GB" dirty="0" err="1"/>
              <a:t>rinne</a:t>
            </a:r>
            <a:r>
              <a:rPr lang="en-GB" dirty="0"/>
              <a:t> mise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76584-1136-2224-CFB5-52A259B4D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Páistí</a:t>
            </a:r>
            <a:r>
              <a:rPr lang="en-GB" dirty="0"/>
              <a:t> (rang a </a:t>
            </a:r>
            <a:r>
              <a:rPr lang="en-GB" dirty="0" err="1"/>
              <a:t>haon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rang a </a:t>
            </a:r>
            <a:r>
              <a:rPr lang="en-GB" dirty="0" err="1"/>
              <a:t>cúig</a:t>
            </a:r>
            <a:r>
              <a:rPr lang="en-GB" dirty="0"/>
              <a:t>)</a:t>
            </a:r>
          </a:p>
          <a:p>
            <a:r>
              <a:rPr lang="en-GB" dirty="0" err="1"/>
              <a:t>Trí</a:t>
            </a:r>
            <a:r>
              <a:rPr lang="en-GB" dirty="0"/>
              <a:t> </a:t>
            </a:r>
            <a:r>
              <a:rPr lang="en-GB" dirty="0" err="1"/>
              <a:t>scoil</a:t>
            </a:r>
            <a:r>
              <a:rPr lang="en-GB" dirty="0"/>
              <a:t> T2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“sure I could tell you what they’d say”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Seo</a:t>
            </a:r>
            <a:r>
              <a:rPr lang="en-GB" dirty="0"/>
              <a:t> na </a:t>
            </a:r>
            <a:r>
              <a:rPr lang="en-GB" dirty="0" err="1"/>
              <a:t>rudaí</a:t>
            </a:r>
            <a:r>
              <a:rPr lang="en-GB" dirty="0"/>
              <a:t> a </a:t>
            </a:r>
            <a:r>
              <a:rPr lang="en-GB" dirty="0" err="1"/>
              <a:t>duirt</a:t>
            </a:r>
            <a:r>
              <a:rPr lang="en-GB" dirty="0"/>
              <a:t> said </a:t>
            </a:r>
            <a:r>
              <a:rPr lang="en-GB" dirty="0" err="1"/>
              <a:t>seachas</a:t>
            </a:r>
            <a:r>
              <a:rPr lang="en-GB" dirty="0"/>
              <a:t> an </a:t>
            </a:r>
            <a:r>
              <a:rPr lang="en-GB" dirty="0" err="1"/>
              <a:t>fhírinne</a:t>
            </a:r>
            <a:r>
              <a:rPr lang="en-GB" dirty="0"/>
              <a:t>!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52585-CA25-AE24-9B1A-D38508739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318154" y="2182078"/>
            <a:ext cx="4983690" cy="25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32B1DAF0629D4CB667CBE8E79EA8FC" ma:contentTypeVersion="17" ma:contentTypeDescription="Create a new document." ma:contentTypeScope="" ma:versionID="79fbadd131d3afbae94474de3baf4463">
  <xsd:schema xmlns:xsd="http://www.w3.org/2001/XMLSchema" xmlns:xs="http://www.w3.org/2001/XMLSchema" xmlns:p="http://schemas.microsoft.com/office/2006/metadata/properties" xmlns:ns2="a7bc5c05-5cca-4cb8-a19e-1e9f0cb5f913" xmlns:ns3="d38b5014-2733-4de1-a05e-52a83f6a310b" targetNamespace="http://schemas.microsoft.com/office/2006/metadata/properties" ma:root="true" ma:fieldsID="9dcb5645282345710b96c718fe92bfb7" ns2:_="" ns3:_="">
    <xsd:import namespace="a7bc5c05-5cca-4cb8-a19e-1e9f0cb5f913"/>
    <xsd:import namespace="d38b5014-2733-4de1-a05e-52a83f6a31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c5c05-5cca-4cb8-a19e-1e9f0cb5f9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8b63ee8-8ddc-48e8-b68c-49df62cd24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b5014-2733-4de1-a05e-52a83f6a310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fa759d1-d06b-4eb8-83b5-8f1a6590c6e2}" ma:internalName="TaxCatchAll" ma:showField="CatchAllData" ma:web="d38b5014-2733-4de1-a05e-52a83f6a31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B7CE36-B9AB-4E89-9018-04CF155B15CD}"/>
</file>

<file path=customXml/itemProps2.xml><?xml version="1.0" encoding="utf-8"?>
<ds:datastoreItem xmlns:ds="http://schemas.openxmlformats.org/officeDocument/2006/customXml" ds:itemID="{BF01E8DB-D113-4ACF-A42F-BAD30057EBE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809</Words>
  <Application>Microsoft Office PowerPoint</Application>
  <PresentationFormat>Widescreen</PresentationFormat>
  <Paragraphs>234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Comic Sans MS</vt:lpstr>
      <vt:lpstr>Inter</vt:lpstr>
      <vt:lpstr>Jaldi</vt:lpstr>
      <vt:lpstr>Times New Roman</vt:lpstr>
      <vt:lpstr>Wingdings 2</vt:lpstr>
      <vt:lpstr>Office Theme</vt:lpstr>
      <vt:lpstr>Spraoi agus Spreagadh i Múineadh na Gaeilge i Scoileanna T2 </vt:lpstr>
      <vt:lpstr>Cur i láthair inniu</vt:lpstr>
      <vt:lpstr>PowerPoint Presentation</vt:lpstr>
      <vt:lpstr>Cluiche beag: Boggle </vt:lpstr>
      <vt:lpstr>PowerPoint Presentation</vt:lpstr>
      <vt:lpstr>PowerPoint Presentation</vt:lpstr>
      <vt:lpstr>PowerPoint Presentation</vt:lpstr>
      <vt:lpstr>PowerPoint Presentation</vt:lpstr>
      <vt:lpstr>Taighde a rinne mise</vt:lpstr>
      <vt:lpstr>PowerPoint Presentation</vt:lpstr>
      <vt:lpstr>PowerPoint Presentation</vt:lpstr>
      <vt:lpstr>Conas é seo a athrú?</vt:lpstr>
      <vt:lpstr>Teanga a úsáid go cruthaitheach spraíúil</vt:lpstr>
      <vt:lpstr>PowerPoint Presentation</vt:lpstr>
      <vt:lpstr>PowerPoint Presentation</vt:lpstr>
      <vt:lpstr>PowerPoint Presentation</vt:lpstr>
      <vt:lpstr>€6</vt:lpstr>
      <vt:lpstr>€6</vt:lpstr>
      <vt:lpstr>Ogham: feasacht chultúrtha Nasc le stair na tíre/an cheantair</vt:lpstr>
      <vt:lpstr>PowerPoint Presentation</vt:lpstr>
      <vt:lpstr>PowerPoint Presentation</vt:lpstr>
      <vt:lpstr>Ansin, anois agus idir an dá linn</vt:lpstr>
      <vt:lpstr>Aibítrí eile</vt:lpstr>
      <vt:lpstr>Language explorers</vt:lpstr>
      <vt:lpstr>Áiseanna ar líne don Ghaeilge</vt:lpstr>
      <vt:lpstr>PowerPoint Presentation</vt:lpstr>
      <vt:lpstr>Cód na Gaeilge  (anseo)</vt:lpstr>
      <vt:lpstr>Canúintí: “Bh”</vt:lpstr>
      <vt:lpstr>Cur chuige don ghramadach freisin</vt:lpstr>
      <vt:lpstr>PowerPoint Presentation</vt:lpstr>
      <vt:lpstr>Fuaimeanna na Gaeilge</vt:lpstr>
      <vt:lpstr>Understanding Irish Spelling: A Handbook for Teachers and Learners (Stenson &amp; Hickey, 2018: 87)</vt:lpstr>
      <vt:lpstr>Litriú agus staidéar focal</vt:lpstr>
      <vt:lpstr>Comhréir eile: Scríobh abairt ó na liostaí thíos</vt:lpstr>
      <vt:lpstr>Féasta Focal: focail ardmhinicíochta </vt:lpstr>
      <vt:lpstr>Cluichí Teanga </vt:lpstr>
      <vt:lpstr>PowerPoint Presentation</vt:lpstr>
      <vt:lpstr>Greannáin a chruthú</vt:lpstr>
      <vt:lpstr>Roinnt áiseanna eile</vt:lpstr>
      <vt:lpstr>Míle buíochas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Spraoi agus Spreagadh i Múineadh na Gaeilge i Scoileanna T2 </dc:title>
  <dc:creator>Fiona Nic Fhionnlaoich</dc:creator>
  <cp:lastModifiedBy>Merrilyn Campbell</cp:lastModifiedBy>
  <cp:revision>2</cp:revision>
  <dcterms:created xsi:type="dcterms:W3CDTF">2022-11-17T17:24:17Z</dcterms:created>
  <dcterms:modified xsi:type="dcterms:W3CDTF">2023-01-09T16:13:23Z</dcterms:modified>
</cp:coreProperties>
</file>