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64" r:id="rId5"/>
    <p:sldMasterId id="2147483671" r:id="rId6"/>
  </p:sldMasterIdLst>
  <p:notesMasterIdLst>
    <p:notesMasterId r:id="rId15"/>
  </p:notesMasterIdLst>
  <p:handoutMasterIdLst>
    <p:handoutMasterId r:id="rId16"/>
  </p:handoutMasterIdLst>
  <p:sldIdLst>
    <p:sldId id="276" r:id="rId7"/>
    <p:sldId id="308" r:id="rId8"/>
    <p:sldId id="312" r:id="rId9"/>
    <p:sldId id="309" r:id="rId10"/>
    <p:sldId id="310" r:id="rId11"/>
    <p:sldId id="311" r:id="rId12"/>
    <p:sldId id="278" r:id="rId13"/>
    <p:sldId id="282" r:id="rId14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/>
    <p:restoredTop sz="80413"/>
  </p:normalViewPr>
  <p:slideViewPr>
    <p:cSldViewPr snapToGrid="0" snapToObjects="1">
      <p:cViewPr varScale="1">
        <p:scale>
          <a:sx n="82" d="100"/>
          <a:sy n="82" d="100"/>
        </p:scale>
        <p:origin x="1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A2D32-F977-7740-8420-96071C35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B575-0841-7E42-BBAE-34C74E03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5292B-E9F1-304B-9357-BEBCE7E80F6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DB47-86E1-374C-BE7A-19E325EAB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5924-7F88-C040-AF07-913957795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CA385E-63E7-C84B-BC01-8760A965D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7BD4D3-29DC-8942-B80D-83BA390ADE46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"/>
              <a:t>Edit Master text styles</a:t>
            </a:r>
          </a:p>
          <a:p>
            <a:pPr lvl="1" rtl="0"/>
            <a:r>
              <a:rPr lang="ga"/>
              <a:t>Second level</a:t>
            </a:r>
          </a:p>
          <a:p>
            <a:pPr lvl="2" rtl="0"/>
            <a:r>
              <a:rPr lang="ga"/>
              <a:t>Third level</a:t>
            </a:r>
          </a:p>
          <a:p>
            <a:pPr lvl="3" rtl="0"/>
            <a:r>
              <a:rPr lang="ga"/>
              <a:t>Fourth level</a:t>
            </a:r>
          </a:p>
          <a:p>
            <a:pPr lvl="4" rtl="0"/>
            <a:r>
              <a:rPr lang="g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43F0F4C-4BEC-B041-8CA8-9CB5656C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Spreag na leanaí le machnamh a dhéanamh ar a saol laethúil, ar na gníomhaíochtaí a mbíonn siad páirteach iontu, agus le comparáid a dhéanamh leis na gníomhaíochtaí a bhféadfadh na daoine sna grianghraif a bheith páirteach iontu. Mar shampla, taisteal chun na scoile, ag súgradh le cairde, bia agus deoch a fháil.</a:t>
            </a:r>
          </a:p>
          <a:p>
            <a:pPr rtl="0"/>
            <a:endParaRPr lang="en-US" dirty="0"/>
          </a:p>
          <a:p>
            <a:pPr rtl="0"/>
            <a:r>
              <a:rPr lang="ga"/>
              <a:t>Tá sé tábhachtach a choinneáil i gcuimhne agus a bheith tuisceanach go bhféadfadh roinnt de na daltaí i do rang teacht ó chúlra faoi mhíbhuntáiste, a bheith ina gcónaí i gcóiríocht faoi bhun an chaighdeáin nó a bheith gan dídean.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Spreag na daltaí le díriú ar rudaí nó ar struchtúir a aithníonn siad. Mar shampla, an bóthar - cad atá difriúil faoin mbóthar? Gan gluaisteáin ná busanna.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Déan comparáid idir na foirgnimh agus foirgnimh an lae inniu. Cad atá difriúil fúthu?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5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Arís, dírigh ar na gnéithe sa ghrianghraf a d’fhéadfadh na daltaí iad a chur i gcomparáid lena saol féin. Mar shampla, na héadaí, an cháilíocht, agus an stíl a bhaineann leo.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An bhfuil aon rud a sheasann amach faoin leanbh beag ar chlé? Cén fáth go bhféadfadh an cás a bheith amhlaidh don leanbh sin agus ní do na leanaí eile?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a cheapann tú a dhéanfaidh an teaghlach nó a bhí déanta acu an tráth sin?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Cad atá á dhéanamh ag an ngrúpa leanaí seo, dar leat? Níl ach duine fásta amháin le grúpa mór leanaí - an bhfuil taithí ag na daltaí ar a leithéid de rud ina saol féin, mar shampla, ar scoil?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Féach ar a bhfuil á chaitheamh ag na leanaí, an cineál agus an stíl éadaí agus coisbhirt - seasann rud éigin amach i gcás go leor de na leanaí i lár an ghrianghraif, cad é? Cén fáth, dar leat, gurb amhlaidh atá?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ga" b="1" i="1"/>
              <a:t>Spreag na daltaí le díriú ar ábhar an ghrianghraif seo agus ar cháilíocht cuid de na rudaí agus den troscán.</a:t>
            </a:r>
          </a:p>
          <a:p>
            <a:pPr rtl="0"/>
            <a:endParaRPr lang="en-US" dirty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Cén cur síos a dhéanfaidís ar an áit chónaithe seo? Iarr orthu í a chur i gcomparáid lena n-áit chónaithe féin.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An bhfuil poist an lae inniu difriúil?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An bhfuil poist dhifriúla againn inniu nach raibh ann san am atá caite?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ga" i="1"/>
              <a:t>An raibh poist ann ó shin i bhfad ó shin nach bhfuil ann inniu nó nach bhfuil chomh coitianta sin inniu?</a:t>
            </a:r>
          </a:p>
          <a:p>
            <a:pPr rtl="0"/>
            <a:endParaRPr lang="en-US" dirty="0"/>
          </a:p>
          <a:p>
            <a:pPr rtl="0"/>
            <a:r>
              <a:rPr lang="ga" b="1" i="1"/>
              <a:t>Dírigh ar an bhfocal 'comhdháil' – céard í féin? </a:t>
            </a:r>
          </a:p>
          <a:p>
            <a:pPr rtl="0"/>
            <a:endParaRPr lang="en-US" dirty="0"/>
          </a:p>
          <a:p>
            <a:pPr rtl="0"/>
            <a:r>
              <a:rPr lang="ga" b="1" i="1"/>
              <a:t>Cuir béim ar choincheap an daonlathais, gur féidir le ceardchumainn, trí theacht le chéile, seasaimh a ghlacadh go daonlathach, dul i mbun gnímh, nó dlúthpháirtíocht a léiriú.</a:t>
            </a:r>
          </a:p>
          <a:p>
            <a:pPr rtl="0"/>
            <a:endParaRPr lang="en-US" b="1" i="1" dirty="0"/>
          </a:p>
          <a:p>
            <a:pPr rtl="0"/>
            <a:r>
              <a:rPr lang="ga"/>
              <a:t>Bunaíodh Comhdháil Cheardchumann na hÉireann sa bhliain 1894 mar chomhghrúpa ceardchumann chun ionadaíocht a dhéanamh ar leasanna gach oibrí. Tugadh Comhdháil Cheardchumann na hÉireann (ICTU/CCÉ) uirthi i 1959.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43F0F4C-4BEC-B041-8CA8-9CB5656C7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9C9-5923-1146-8E37-CD78E346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2D4E9-0D7E-5448-BA75-E095D78D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340B3-489B-D54D-A91E-C16A4D47F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44DFB-B346-C741-9C1D-7DCF60F4F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0F06A-912C-0741-8014-F1BC740D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631DD-91AF-134A-93EC-7D0A26C5A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72BA4-A643-C049-99EA-2E3D88426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69886-675F-7447-BCD1-06CDBD9BEB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7006DD-50C8-6945-B6F4-7844DF06A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2717-ADF3-3442-A692-DC4784E3A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F4FAF-E7E5-5B42-9258-E77EC7118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E3AFB-B39C-4A4E-B82B-F32CF88D9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4DFE6F-338C-7046-BD49-241DDC55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E3842-6B65-844A-A54D-104554E20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1BF8-CCBB-8D4D-B840-8C40F77E7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3E83E-3CE3-4D4C-A513-2BCF1C852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39662-12B3-6348-8461-270DB80D9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C457B-A689-F94D-A88E-7362ADAC47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91018-0369-144B-A9C9-CFC41D1ED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33FFED-F23F-E14F-ABA9-E35059AE6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85FE8-C24F-6845-AB1E-E930B998D7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97646-D5A3-964C-A2C6-7834B7466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00CC3-BB63-9E43-A16A-CFBED618C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420F60-0953-6C4E-B9B5-F05931E506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21A0CC-7D28-7048-8666-B6B92AE50E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B606-EBED-9549-A7AE-06DE81152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DDCC3-534B-0947-A112-A6BB0A8F42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DD242-E77F-B14C-9B79-D5D616B0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23C1E-92AD-0E4B-B7A3-5FEDDD7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4B16-A955-8644-BF70-274D42CF6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23663-94A0-594D-9172-B2FFEF067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154E3-3CF2-FC47-9B88-1C534C507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FEB7C9C-AC4D-5947-9A4F-56CBCBB2EA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48E93-BDBE-894A-A1EB-5351ED6C4C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F8102A-83D4-C44B-B78B-8E3FBF3EE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36A46C-2EE5-1242-AD7E-4F794838C4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FB10E-8B08-1D42-89FA-905BB0D83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5D618-6629-DF46-8ADF-065CDA86E7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DC862-26A0-EF49-8258-2D7A36F9B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9A17A-289C-FE4F-9BE6-C8865E89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D2B1F-C779-D94D-A3A9-6D38C8E3D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ACC378-22CF-FA49-9A64-C1CA16EE6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02C7884-25E6-9440-8624-692FFD62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673F9D-8CC2-E044-ADAD-5106334A39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DEA391-92EE-544D-A51D-0D253F543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C61717-C063-3344-ABE5-655DD03295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C9CC1-122A-424F-85F0-1151CE53C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1578E-D43E-1549-95EF-DA4C0B3E1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ED1F9-6A3A-E14B-A448-00B1ECC1A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44D2B-AAC1-D144-860A-0F7DDE05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4E984-774E-7C48-AFC2-BA609481C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A4F995-9B0B-C14C-A638-C2451E24D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7BC933F-5C3C-3541-836A-E982B471AA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580E5-BFED-044B-9EE1-902006F3FF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1095D-088A-5645-9B64-D222D536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334AF9-9604-584A-96C9-2D94AD459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1B9B94-BB66-D44A-99EB-FABCB66F83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62378-3688-774C-B812-704BF5466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3ACCE8-C896-9E48-9D54-0981F7A2F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9D8-8AF8-1B43-9658-F15B43E8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EC52-76F4-094B-A039-F7F7DC96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C4A044-75F6-F542-A166-C6A08E2B3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7905-A533-B649-9E04-D39559066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6FB3C2A-02A4-EF47-87A9-E168D49220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4103C0-64CA-2D45-952A-1EE298CE2B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BF248D-D8C8-2548-A1B1-37808F3C2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rtlCol="0"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CF56FB-9952-EE46-916B-164F403DC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B7931-64C0-8C44-BDEC-1C02F90B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ADF3C-7767-2F41-BFD6-3F76B3FD03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6985" y="5554189"/>
            <a:ext cx="1487261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F52B-F3C2-124C-966F-8BCFE195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4AD81-6607-FB41-BD9E-72A15945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FC118-0B43-7943-9DD5-8C50C5B51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83B7C-D1B9-3D41-B099-73574C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ga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D8566-810B-F848-835E-DCE69FDE8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pPr rtl="0"/>
            <a:r>
              <a:rPr lang="ga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2" r:id="rId4"/>
    <p:sldLayoutId id="2147483688" r:id="rId5"/>
    <p:sldLayoutId id="2147483689" r:id="rId6"/>
    <p:sldLayoutId id="2147483695" r:id="rId7"/>
    <p:sldLayoutId id="2147483696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9" r:id="rId3"/>
    <p:sldLayoutId id="2147483683" r:id="rId4"/>
    <p:sldLayoutId id="2147483684" r:id="rId5"/>
    <p:sldLayoutId id="2147483710" r:id="rId6"/>
    <p:sldLayoutId id="2147483690" r:id="rId7"/>
    <p:sldLayoutId id="2147483691" r:id="rId8"/>
    <p:sldLayoutId id="2147483711" r:id="rId9"/>
    <p:sldLayoutId id="2147483697" r:id="rId10"/>
    <p:sldLayoutId id="2147483698" r:id="rId11"/>
    <p:sldLayoutId id="2147483712" r:id="rId12"/>
    <p:sldLayoutId id="2147483704" r:id="rId13"/>
    <p:sldLayoutId id="2147483705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14" r:id="rId3"/>
    <p:sldLayoutId id="2147483679" r:id="rId4"/>
    <p:sldLayoutId id="2147483685" r:id="rId5"/>
    <p:sldLayoutId id="2147483686" r:id="rId6"/>
    <p:sldLayoutId id="2147483715" r:id="rId7"/>
    <p:sldLayoutId id="2147483687" r:id="rId8"/>
    <p:sldLayoutId id="2147483692" r:id="rId9"/>
    <p:sldLayoutId id="2147483693" r:id="rId10"/>
    <p:sldLayoutId id="2147483716" r:id="rId11"/>
    <p:sldLayoutId id="2147483694" r:id="rId12"/>
    <p:sldLayoutId id="2147483699" r:id="rId13"/>
    <p:sldLayoutId id="2147483700" r:id="rId14"/>
    <p:sldLayoutId id="2147483717" r:id="rId15"/>
    <p:sldLayoutId id="2147483701" r:id="rId16"/>
    <p:sldLayoutId id="2147483706" r:id="rId17"/>
    <p:sldLayoutId id="2147483707" r:id="rId18"/>
    <p:sldLayoutId id="2147483718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52AF-0582-6F47-BF47-7964C4B2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ga"/>
              <a:t>Ceardchumainn na hÉireann -</a:t>
            </a:r>
            <a:br>
              <a:rPr lang="en-US" dirty="0"/>
            </a:br>
            <a:r>
              <a:rPr lang="ga"/>
              <a:t>Tús an 20ú hAois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CEACHT 3</a:t>
            </a:r>
          </a:p>
        </p:txBody>
      </p:sp>
    </p:spTree>
    <p:extLst>
      <p:ext uri="{BB962C8B-B14F-4D97-AF65-F5344CB8AC3E}">
        <p14:creationId xmlns:p14="http://schemas.microsoft.com/office/powerpoint/2010/main" val="29000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0B63-BCDC-B241-9F19-3BB019AC1A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2183653"/>
            <a:ext cx="11113201" cy="4274297"/>
          </a:xfrm>
        </p:spPr>
        <p:txBody>
          <a:bodyPr rtlCol="0"/>
          <a:lstStyle/>
          <a:p>
            <a:pPr rtl="0"/>
            <a:r>
              <a:rPr lang="ga" b="1" dirty="0"/>
              <a:t>Féachaimis ar na grianghraif ón am sin, bhí rudaí an-difriúil ón lá atá inniu ann.</a:t>
            </a:r>
          </a:p>
          <a:p>
            <a:pPr rtl="0"/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 dirty="0"/>
              <a:t>Conas a dhéanfá cur síos ar cad é </a:t>
            </a:r>
            <a:r>
              <a:rPr lang="ga" b="1" dirty="0">
                <a:solidFill>
                  <a:srgbClr val="0087CB"/>
                </a:solidFill>
              </a:rPr>
              <a:t>MAR A BHÍ AN SAOL </a:t>
            </a:r>
            <a:r>
              <a:rPr lang="ga" dirty="0"/>
              <a:t>ag daoine an t-am sin?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 dirty="0"/>
              <a:t>Conas a bhraithfeadh </a:t>
            </a:r>
            <a:r>
              <a:rPr lang="ga" b="1" dirty="0">
                <a:solidFill>
                  <a:srgbClr val="0087CB"/>
                </a:solidFill>
              </a:rPr>
              <a:t>leanbh</a:t>
            </a:r>
            <a:r>
              <a:rPr lang="ga" dirty="0"/>
              <a:t> ar chomhaois leatsa an t-am sin, dar leat?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 dirty="0"/>
              <a:t>Cad é mar a bhí an saol do </a:t>
            </a:r>
            <a:r>
              <a:rPr lang="ga" b="1" dirty="0">
                <a:solidFill>
                  <a:srgbClr val="0087CB"/>
                </a:solidFill>
              </a:rPr>
              <a:t>DHAOINE FÁSTA </a:t>
            </a:r>
            <a:r>
              <a:rPr lang="ga" dirty="0"/>
              <a:t>nó do</a:t>
            </a:r>
            <a:r>
              <a:rPr lang="ga" b="1" dirty="0">
                <a:solidFill>
                  <a:srgbClr val="0087CB"/>
                </a:solidFill>
              </a:rPr>
              <a:t> THUISMITHEOIRÍ</a:t>
            </a:r>
            <a:r>
              <a:rPr lang="ga" dirty="0"/>
              <a:t>, dar leat?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962955-CDE9-9943-AFC1-39E052577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ga" dirty="0"/>
              <a:t>ÉIRE GO DÉANACH SNA 1800idí AGUS GO LUATH SNA 1900idí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B31CBE-76D3-844D-A7EF-0884D977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018" y="2645462"/>
            <a:ext cx="3487006" cy="34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152FE0-A82D-334D-A512-98AECD6B9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63932" y="540001"/>
            <a:ext cx="1888668" cy="5764574"/>
          </a:xfrm>
        </p:spPr>
        <p:txBody>
          <a:bodyPr rtlCol="0" anchor="t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Déan </a:t>
            </a:r>
            <a:r>
              <a:rPr lang="ga" b="1" dirty="0">
                <a:solidFill>
                  <a:srgbClr val="0087CB"/>
                </a:solidFill>
              </a:rPr>
              <a:t>COMPARÁID </a:t>
            </a:r>
            <a:r>
              <a:rPr lang="ga" dirty="0"/>
              <a:t>idir na foirgnimh an t-am agus foirgnimh sa lá atá inniu ann.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Cad atá </a:t>
            </a:r>
            <a:r>
              <a:rPr lang="ga" b="1" dirty="0">
                <a:solidFill>
                  <a:srgbClr val="0087CB"/>
                </a:solidFill>
              </a:rPr>
              <a:t>DIFRIÚIL </a:t>
            </a:r>
            <a:r>
              <a:rPr lang="ga" dirty="0"/>
              <a:t>fúthu?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B2A6916-42DD-A54D-8C70-8E01B8576A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2822" r="10332" b="932"/>
          <a:stretch/>
        </p:blipFill>
        <p:spPr>
          <a:xfrm>
            <a:off x="539400" y="540000"/>
            <a:ext cx="9023055" cy="5764574"/>
          </a:xfrm>
        </p:spPr>
      </p:pic>
    </p:spTree>
    <p:extLst>
      <p:ext uri="{BB962C8B-B14F-4D97-AF65-F5344CB8AC3E}">
        <p14:creationId xmlns:p14="http://schemas.microsoft.com/office/powerpoint/2010/main" val="7361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5357B3-070D-FC4C-9874-74B8C178C4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63932" y="540001"/>
            <a:ext cx="1888668" cy="5764574"/>
          </a:xfrm>
        </p:spPr>
        <p:txBody>
          <a:bodyPr rtlCol="0" anchor="t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Cad a </a:t>
            </a:r>
            <a:r>
              <a:rPr lang="ga" b="1" dirty="0">
                <a:solidFill>
                  <a:srgbClr val="0087CB"/>
                </a:solidFill>
              </a:rPr>
              <a:t>SHEASANN AMACH</a:t>
            </a:r>
            <a:r>
              <a:rPr lang="ga" dirty="0"/>
              <a:t> faoin leanbh ar thaobh na láimhe clé?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Céard atá </a:t>
            </a:r>
            <a:r>
              <a:rPr lang="ga" b="1" dirty="0">
                <a:solidFill>
                  <a:srgbClr val="0087CB"/>
                </a:solidFill>
              </a:rPr>
              <a:t>Á DHÉANAMH</a:t>
            </a:r>
            <a:r>
              <a:rPr lang="ga" dirty="0"/>
              <a:t> ag an teaghlach, meas tú?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A047B67-2BE0-6E40-814A-2833C8D518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5363" t="15519" r="4939"/>
          <a:stretch/>
        </p:blipFill>
        <p:spPr>
          <a:xfrm>
            <a:off x="539401" y="540000"/>
            <a:ext cx="9023054" cy="5764574"/>
          </a:xfrm>
        </p:spPr>
      </p:pic>
    </p:spTree>
    <p:extLst>
      <p:ext uri="{BB962C8B-B14F-4D97-AF65-F5344CB8AC3E}">
        <p14:creationId xmlns:p14="http://schemas.microsoft.com/office/powerpoint/2010/main" val="12907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A92322-4A24-0441-98C3-9064D2790B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714" r="10431"/>
          <a:stretch/>
        </p:blipFill>
        <p:spPr>
          <a:xfrm>
            <a:off x="539401" y="540000"/>
            <a:ext cx="9023053" cy="5764574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792CBD-545F-C04C-8155-F37D707E47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63932" y="540001"/>
            <a:ext cx="1888668" cy="5764574"/>
          </a:xfrm>
        </p:spPr>
        <p:txBody>
          <a:bodyPr rtlCol="0" anchor="t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Céard atá </a:t>
            </a:r>
            <a:r>
              <a:rPr lang="ga" b="1" dirty="0">
                <a:solidFill>
                  <a:srgbClr val="0087CB"/>
                </a:solidFill>
              </a:rPr>
              <a:t>Á DHÉANAMH</a:t>
            </a:r>
            <a:r>
              <a:rPr lang="ga" dirty="0"/>
              <a:t> ag na leanaí?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ga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 dirty="0"/>
              <a:t>Céard atá á </a:t>
            </a:r>
            <a:r>
              <a:rPr lang="ga" b="1" dirty="0">
                <a:solidFill>
                  <a:srgbClr val="0087CB"/>
                </a:solidFill>
              </a:rPr>
              <a:t>CHAITHEAMH </a:t>
            </a:r>
            <a:r>
              <a:rPr lang="ga" dirty="0"/>
              <a:t>acu?</a:t>
            </a:r>
          </a:p>
        </p:txBody>
      </p:sp>
    </p:spTree>
    <p:extLst>
      <p:ext uri="{BB962C8B-B14F-4D97-AF65-F5344CB8AC3E}">
        <p14:creationId xmlns:p14="http://schemas.microsoft.com/office/powerpoint/2010/main" val="111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260FE1-D861-0749-B108-DD7DC396D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63932" y="540001"/>
            <a:ext cx="1888668" cy="5764574"/>
          </a:xfrm>
        </p:spPr>
        <p:txBody>
          <a:bodyPr rtlCol="0" anchor="t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ga"/>
              <a:t>Cén </a:t>
            </a:r>
            <a:r>
              <a:rPr lang="ga" b="1">
                <a:solidFill>
                  <a:srgbClr val="0087CB"/>
                </a:solidFill>
              </a:rPr>
              <a:t>CUR SÍOS</a:t>
            </a:r>
            <a:r>
              <a:rPr lang="ga"/>
              <a:t> a dhéanfá ar an áit chónaithe seo?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2756D8B-BC8E-7D43-B434-AE3BE3B87A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2860" r="10691"/>
          <a:stretch/>
        </p:blipFill>
        <p:spPr>
          <a:xfrm>
            <a:off x="539401" y="540000"/>
            <a:ext cx="9023054" cy="5764574"/>
          </a:xfrm>
        </p:spPr>
      </p:pic>
    </p:spTree>
    <p:extLst>
      <p:ext uri="{BB962C8B-B14F-4D97-AF65-F5344CB8AC3E}">
        <p14:creationId xmlns:p14="http://schemas.microsoft.com/office/powerpoint/2010/main" val="33484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F9217-0B19-FF4D-BAB3-6D7E7F194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ga"/>
              <a:t>Sna </a:t>
            </a:r>
            <a:r>
              <a:rPr lang="ga" b="1">
                <a:solidFill>
                  <a:srgbClr val="0087CB"/>
                </a:solidFill>
              </a:rPr>
              <a:t>1800idí</a:t>
            </a:r>
            <a:r>
              <a:rPr lang="ga"/>
              <a:t> tá go leor cineálacha éagsúla oibrithe ann, go háirithe i gcathracha.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Ina measc bhí bríceadóirí, oibrithe dugaí, oibrithe iompair, búistéirí agus oibrithe ginearálta. Bhí daoine ann freisin arbh úinéirí siopaí agus seirbhísí beaga iad nó arbh oibrithe i siopaí agus seirbhísí beaga iad.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ga"/>
              <a:t>Thiocfadh na grúpaí éagsúla sin le chéile go minic chun a ndálaí oibre a phlé, ach níor tharla sé i gcónaí.</a:t>
            </a:r>
          </a:p>
          <a:p>
            <a:pPr rtl="0"/>
            <a:endParaRPr lang="en-US" dirty="0"/>
          </a:p>
          <a:p>
            <a:pPr rtl="0"/>
            <a:r>
              <a:rPr lang="ga"/>
              <a:t>I </a:t>
            </a:r>
            <a:r>
              <a:rPr lang="ga" b="1">
                <a:solidFill>
                  <a:srgbClr val="0087CB"/>
                </a:solidFill>
              </a:rPr>
              <a:t>1889</a:t>
            </a:r>
            <a:r>
              <a:rPr lang="ga"/>
              <a:t>, tháinig cineál nua </a:t>
            </a:r>
            <a:r>
              <a:rPr lang="ga" b="1">
                <a:solidFill>
                  <a:srgbClr val="0087CB"/>
                </a:solidFill>
              </a:rPr>
              <a:t>CEARDCHUMAINN </a:t>
            </a:r>
            <a:r>
              <a:rPr lang="ga"/>
              <a:t>ar an bhfód. Bhí sé mar aidhm aige an líon mór oibrithe oilte a eagrú.</a:t>
            </a:r>
          </a:p>
          <a:p>
            <a:pPr rtl="0"/>
            <a:endParaRPr lang="en-US" dirty="0"/>
          </a:p>
          <a:p>
            <a:pPr rtl="0"/>
            <a:r>
              <a:rPr lang="ga"/>
              <a:t>I </a:t>
            </a:r>
            <a:r>
              <a:rPr lang="ga" b="1">
                <a:solidFill>
                  <a:srgbClr val="0087CB"/>
                </a:solidFill>
              </a:rPr>
              <a:t>1894</a:t>
            </a:r>
            <a:r>
              <a:rPr lang="ga"/>
              <a:t> bunaíodh </a:t>
            </a:r>
            <a:r>
              <a:rPr lang="ga" b="1">
                <a:solidFill>
                  <a:srgbClr val="0087CB"/>
                </a:solidFill>
              </a:rPr>
              <a:t>COMHDHÁIL CHEARDCHUMAINN na hÉIREANN</a:t>
            </a:r>
            <a:r>
              <a:rPr lang="ga"/>
              <a:t> agus bunaíodh tuilleadh ceardchumann.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BC3DA-768A-4C42-BD12-FF804CB18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 dirty="0"/>
              <a:t>OIBRITHE IN ÉIRINN</a:t>
            </a:r>
          </a:p>
        </p:txBody>
      </p:sp>
    </p:spTree>
    <p:extLst>
      <p:ext uri="{BB962C8B-B14F-4D97-AF65-F5344CB8AC3E}">
        <p14:creationId xmlns:p14="http://schemas.microsoft.com/office/powerpoint/2010/main" val="15262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ga"/>
              <a:t>CAD É ATÁ</a:t>
            </a:r>
            <a:br>
              <a:rPr lang="en-US" dirty="0"/>
            </a:br>
            <a:r>
              <a:rPr lang="ga"/>
              <a:t>FOGHLAMTHA AGAINN?</a:t>
            </a:r>
          </a:p>
        </p:txBody>
      </p:sp>
    </p:spTree>
    <p:extLst>
      <p:ext uri="{BB962C8B-B14F-4D97-AF65-F5344CB8AC3E}">
        <p14:creationId xmlns:p14="http://schemas.microsoft.com/office/powerpoint/2010/main" val="4462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EBF5E45-617F-B345-8E43-EAA896BF3720}"/>
    </a:ext>
  </a:extLst>
</a:theme>
</file>

<file path=ppt/theme/theme2.xml><?xml version="1.0" encoding="utf-8"?>
<a:theme xmlns:a="http://schemas.openxmlformats.org/drawingml/2006/main" name="Bor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1CBD94D-A192-5849-8721-8097E682E6B0}"/>
    </a:ext>
  </a:extLst>
</a:theme>
</file>

<file path=ppt/theme/theme3.xml><?xml version="1.0" encoding="utf-8"?>
<a:theme xmlns:a="http://schemas.openxmlformats.org/drawingml/2006/main" name="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6066A4DE-3695-5046-8B41-D7BF65F3CD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2B1DAF0629D4CB667CBE8E79EA8FC" ma:contentTypeVersion="13" ma:contentTypeDescription="Create a new document." ma:contentTypeScope="" ma:versionID="7951f965e92a505cb901e735d108f1fa">
  <xsd:schema xmlns:xsd="http://www.w3.org/2001/XMLSchema" xmlns:xs="http://www.w3.org/2001/XMLSchema" xmlns:p="http://schemas.microsoft.com/office/2006/metadata/properties" xmlns:ns2="a7bc5c05-5cca-4cb8-a19e-1e9f0cb5f913" xmlns:ns3="d38b5014-2733-4de1-a05e-52a83f6a310b" targetNamespace="http://schemas.microsoft.com/office/2006/metadata/properties" ma:root="true" ma:fieldsID="661123bc51bc113808b2ac763045b781" ns2:_="" ns3:_="">
    <xsd:import namespace="a7bc5c05-5cca-4cb8-a19e-1e9f0cb5f913"/>
    <xsd:import namespace="d38b5014-2733-4de1-a05e-52a83f6a3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5c05-5cca-4cb8-a19e-1e9f0cb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b5014-2733-4de1-a05e-52a83f6a3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3298D-E362-4F6D-9FB7-3B3BD2AA39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E01528-7DB5-4506-93BF-DCB1EF213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c5c05-5cca-4cb8-a19e-1e9f0cb5f913"/>
    <ds:schemaRef ds:uri="d38b5014-2733-4de1-a05e-52a83f6a3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FE1AB6-BABC-4A6E-8217-CD73E0FF6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775</Words>
  <Application>Microsoft Macintosh PowerPoint</Application>
  <PresentationFormat>Widescreen</PresentationFormat>
  <Paragraphs>59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 Condensed Black</vt:lpstr>
      <vt:lpstr>Tw Cen MT</vt:lpstr>
      <vt:lpstr>Title Slide</vt:lpstr>
      <vt:lpstr>Border</vt:lpstr>
      <vt:lpstr>Background</vt:lpstr>
      <vt:lpstr>CEACHT 3</vt:lpstr>
      <vt:lpstr>ÉIRE GO DÉANACH SNA 1800idí AGUS GO LUATH SNA 1900idí</vt:lpstr>
      <vt:lpstr>PowerPoint Presentation</vt:lpstr>
      <vt:lpstr>PowerPoint Presentation</vt:lpstr>
      <vt:lpstr>PowerPoint Presentation</vt:lpstr>
      <vt:lpstr>PowerPoint Presentation</vt:lpstr>
      <vt:lpstr>OIBRITHE IN ÉIRINN</vt:lpstr>
      <vt:lpstr>CAD É ATÁ FOGHLAMTHA AGAINN?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Kimberley Kendall</dc:creator>
  <cp:lastModifiedBy>Kimberley Kendall</cp:lastModifiedBy>
  <cp:revision>85</cp:revision>
  <dcterms:created xsi:type="dcterms:W3CDTF">2021-11-01T19:32:50Z</dcterms:created>
  <dcterms:modified xsi:type="dcterms:W3CDTF">2022-02-14T17:39:17Z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0x010100B332B1DAF0629D4CB667CBE8E79EA8FC</vt:lpwstr>
  </property>
</Properties>
</file>