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64" r:id="rId5"/>
    <p:sldMasterId id="2147483671" r:id="rId6"/>
  </p:sldMasterIdLst>
  <p:notesMasterIdLst>
    <p:notesMasterId r:id="rId13"/>
  </p:notesMasterIdLst>
  <p:handoutMasterIdLst>
    <p:handoutMasterId r:id="rId14"/>
  </p:handoutMasterIdLst>
  <p:sldIdLst>
    <p:sldId id="283" r:id="rId7"/>
    <p:sldId id="284" r:id="rId8"/>
    <p:sldId id="311" r:id="rId9"/>
    <p:sldId id="309" r:id="rId10"/>
    <p:sldId id="310" r:id="rId11"/>
    <p:sldId id="289" r:id="rId12"/>
  </p:sldIdLst>
  <p:sldSz cx="12192000" cy="6858000"/>
  <p:notesSz cx="6858000" cy="9144000"/>
  <p:defaultTextStyle>
    <a:defPPr rtl="0">
      <a:defRPr lang="ga-I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p:restoredTop sz="76529"/>
  </p:normalViewPr>
  <p:slideViewPr>
    <p:cSldViewPr snapToGrid="0" snapToObjects="1">
      <p:cViewPr varScale="1">
        <p:scale>
          <a:sx n="78" d="100"/>
          <a:sy n="78" d="100"/>
        </p:scale>
        <p:origin x="1664" y="16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40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6A2D32-F977-7740-8420-96071C3513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F824B575-0841-7E42-BBAE-34C74E03A2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CD5292B-E9F1-304B-9357-BEBCE7E80F65}" type="datetimeFigureOut">
              <a:rPr lang="en-US" smtClean="0"/>
              <a:t>2/14/22</a:t>
            </a:fld>
            <a:endParaRPr lang="en-US"/>
          </a:p>
        </p:txBody>
      </p:sp>
      <p:sp>
        <p:nvSpPr>
          <p:cNvPr id="4" name="Footer Placeholder 3">
            <a:extLst>
              <a:ext uri="{FF2B5EF4-FFF2-40B4-BE49-F238E27FC236}">
                <a16:creationId xmlns:a16="http://schemas.microsoft.com/office/drawing/2014/main" id="{3E7FDB47-86E1-374C-BE7A-19E325EABB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D4F95924-7F88-C040-AF07-913957795C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7CA385E-63E7-C84B-BC01-8760A965DB23}" type="slidenum">
              <a:rPr lang="en-US" smtClean="0"/>
              <a:t>‹#›</a:t>
            </a:fld>
            <a:endParaRPr lang="en-US"/>
          </a:p>
        </p:txBody>
      </p:sp>
    </p:spTree>
    <p:extLst>
      <p:ext uri="{BB962C8B-B14F-4D97-AF65-F5344CB8AC3E}">
        <p14:creationId xmlns:p14="http://schemas.microsoft.com/office/powerpoint/2010/main" val="3726626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14CBF6B-FBD3-DE4C-8D64-B425280D1EA3}" type="datetimeFigureOut">
              <a:rPr lang="en-US" smtClean="0"/>
              <a:t>2/14/22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ga"/>
              <a:t>Edit Master text styles</a:t>
            </a:r>
          </a:p>
          <a:p>
            <a:pPr lvl="1" rtl="0"/>
            <a:r>
              <a:rPr lang="ga"/>
              <a:t>Second level</a:t>
            </a:r>
          </a:p>
          <a:p>
            <a:pPr lvl="2" rtl="0"/>
            <a:r>
              <a:rPr lang="ga"/>
              <a:t>Third level</a:t>
            </a:r>
          </a:p>
          <a:p>
            <a:pPr lvl="3" rtl="0"/>
            <a:r>
              <a:rPr lang="ga"/>
              <a:t>Fourth level</a:t>
            </a:r>
          </a:p>
          <a:p>
            <a:pPr lvl="4" rtl="0"/>
            <a:r>
              <a:rPr lang="ga"/>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2AF4D63-EFBC-A54F-A8AF-25FDB1121414}" type="slidenum">
              <a:rPr lang="en-US" smtClean="0"/>
              <a:t>‹#›</a:t>
            </a:fld>
            <a:endParaRPr lang="en-US"/>
          </a:p>
        </p:txBody>
      </p:sp>
    </p:spTree>
    <p:extLst>
      <p:ext uri="{BB962C8B-B14F-4D97-AF65-F5344CB8AC3E}">
        <p14:creationId xmlns:p14="http://schemas.microsoft.com/office/powerpoint/2010/main" val="71093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ga" b="1" i="1"/>
              <a:t>Spreag na daltaí chun naisc a dhéanamh idir an smaoineamh de Jim Larkin agus é ag fás aníos faoi bhochtaineacht agus na híomhánna sna ceachtanna roimhe seo, saol na ndaoine sna grianghraif sin agus na dálaí faoinar chónaigh siad.</a:t>
            </a:r>
          </a:p>
          <a:p>
            <a:pPr rtl="0"/>
            <a:endParaRPr lang="en-US" dirty="0"/>
          </a:p>
          <a:p>
            <a:pPr marL="171450" indent="-171450" rtl="0">
              <a:buFont typeface="Arial" panose="020B0604020202020204" pitchFamily="34" charset="0"/>
              <a:buChar char="•"/>
            </a:pPr>
            <a:r>
              <a:rPr lang="ga" i="1"/>
              <a:t>Cad is stailc ann? – béim a leagan ar choincheap na comhghníomhaíochta</a:t>
            </a:r>
          </a:p>
          <a:p>
            <a:pPr rtl="0"/>
            <a:endParaRPr lang="en-US" dirty="0"/>
          </a:p>
          <a:p>
            <a:pPr rtl="0"/>
            <a:r>
              <a:rPr lang="ga"/>
              <a:t>'Gluaiseacht na gCeardchumann' – naisc a dhéanamh le ceachtanna roimhe seo agus coincheap an chomhghrúpa dhaonlathaigh ar féidir leis seasaimh a ghlacadh, dul i mbun gnímh agus seasamh le chéile i ndlúthpháirtíocht chun daoine eile a chosaint.</a:t>
            </a:r>
          </a:p>
        </p:txBody>
      </p:sp>
      <p:sp>
        <p:nvSpPr>
          <p:cNvPr id="4" name="Slide Number Placeholder 3"/>
          <p:cNvSpPr>
            <a:spLocks noGrp="1"/>
          </p:cNvSpPr>
          <p:nvPr>
            <p:ph type="sldNum" sz="quarter" idx="5"/>
          </p:nvPr>
        </p:nvSpPr>
        <p:spPr/>
        <p:txBody>
          <a:bodyPr rtlCol="0"/>
          <a:lstStyle/>
          <a:p>
            <a:pPr rtl="0"/>
            <a:fld id="{D2AF4D63-EFBC-A54F-A8AF-25FDB1121414}" type="slidenum">
              <a:rPr lang="en-US" smtClean="0"/>
              <a:t>2</a:t>
            </a:fld>
            <a:endParaRPr lang="en-US"/>
          </a:p>
        </p:txBody>
      </p:sp>
    </p:spTree>
    <p:extLst>
      <p:ext uri="{BB962C8B-B14F-4D97-AF65-F5344CB8AC3E}">
        <p14:creationId xmlns:p14="http://schemas.microsoft.com/office/powerpoint/2010/main" val="120919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ga" b="1" i="1"/>
              <a:t>Dírigh ar an bhfocal 'eagraigh' – cad a chiallaíonn sé sa chiall atá le gníomhaíocht na gceardchumann?</a:t>
            </a:r>
          </a:p>
          <a:p>
            <a:pPr rtl="0"/>
            <a:endParaRPr lang="en-US" dirty="0"/>
          </a:p>
          <a:p>
            <a:pPr rtl="0"/>
            <a:r>
              <a:rPr lang="ga"/>
              <a:t>D’fhéadfadh sé tarlú go mbeifí ag caitheamh go héagórach le formhór na n-oibrithe in earnáil ar leith (m.sh. Dugairí, Múinteoirí, Tiománaithe Bus, Altraí) agus nach mbeidís sásta faoi sin. Is féidir leis an ngrúpa leas a bhaint as a míshástacht nó a bhfearg chun athrú a dhéanamh ach iad féin a eagrú - éascaíonn ceardchumainn an méid sin. </a:t>
            </a:r>
          </a:p>
          <a:p>
            <a:pPr rtl="0"/>
            <a:endParaRPr lang="en-US" dirty="0"/>
          </a:p>
          <a:p>
            <a:pPr rtl="0"/>
            <a:r>
              <a:rPr lang="ga"/>
              <a:t>Tá comhghníomhaíochtaí eagraithe nó éilimh a chur in iúl i gcomhpháirt níos láidre ná iad a chur in iúl go leithleach.</a:t>
            </a:r>
          </a:p>
        </p:txBody>
      </p:sp>
      <p:sp>
        <p:nvSpPr>
          <p:cNvPr id="4" name="Slide Number Placeholder 3"/>
          <p:cNvSpPr>
            <a:spLocks noGrp="1"/>
          </p:cNvSpPr>
          <p:nvPr>
            <p:ph type="sldNum" sz="quarter" idx="5"/>
          </p:nvPr>
        </p:nvSpPr>
        <p:spPr/>
        <p:txBody>
          <a:bodyPr rtlCol="0"/>
          <a:lstStyle/>
          <a:p>
            <a:pPr rtl="0"/>
            <a:fld id="{D2AF4D63-EFBC-A54F-A8AF-25FDB1121414}" type="slidenum">
              <a:rPr lang="en-US" smtClean="0"/>
              <a:t>3</a:t>
            </a:fld>
            <a:endParaRPr lang="en-US"/>
          </a:p>
        </p:txBody>
      </p:sp>
    </p:spTree>
    <p:extLst>
      <p:ext uri="{BB962C8B-B14F-4D97-AF65-F5344CB8AC3E}">
        <p14:creationId xmlns:p14="http://schemas.microsoft.com/office/powerpoint/2010/main" val="32731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ga" b="1" i="1"/>
              <a:t>Spreag na daltaí chun iad féin a shamhlú i mbróga na n-oibrithe agus na 'gceannasaithe.' </a:t>
            </a:r>
          </a:p>
          <a:p>
            <a:pPr rtl="0"/>
            <a:endParaRPr lang="en-US" dirty="0"/>
          </a:p>
          <a:p>
            <a:pPr rtl="0"/>
            <a:r>
              <a:rPr lang="ga"/>
              <a:t>D'fhéadfadh buntáistí agus míbhuntáistí na gceardchumann a bheith difriúil. Mar shampla, is féidir le húinéir cuideachta breathnú ar cheardchumainn ar go leor bealaí. Is féidir breathnú orthu mar bhac ar dhálaí pá do chuid oibrithe a rialú, ach má thugtar cead do cheardchumainn a bheith ann agus níos tábhachtaí fós, má thugtar aitheantas dóibh, mothaíonn na hoibrithe go bhfuil meas agat orthu. Má bhraitheann oibrithe go dtabharfar éisteacht dóibh, go mbeidh ionchur acu, go mbeidh úinéireacht acu ar a bpá agus ar a ndálaí oibre, is mó seans go mbeidh siad dílis, go n-oibreoidh siad níos crua agus go léireoidh siad meas ar an mbainistíocht.</a:t>
            </a:r>
          </a:p>
          <a:p>
            <a:pPr rtl="0"/>
            <a:endParaRPr lang="en-US" dirty="0"/>
          </a:p>
          <a:p>
            <a:pPr rtl="0"/>
            <a:r>
              <a:rPr lang="ga" b="1" i="1"/>
              <a:t>Dírigh ar an tábhacht a bhain leis an mbealach a léiríodh an ‘frithdhúnadh’. </a:t>
            </a:r>
            <a:r>
              <a:rPr lang="ga"/>
              <a:t>Le fírinne, ní raibh na hoibrithe ag dul chun na hoibre – ba é tarraingt siar a gcuid saothair an gníomh tionsclaíochta a rinne siad, ach chuir Larkin an scéal bunoscionn chun an milleán a chur ar an mbainistíocht agus ar na húinéirí. Tugadh an coincheap isteach go mbaineann dul i mbun oibre le hobair chuibhiúil a dhéanamh ar phá cuibhiúil, seachas le teacht i láthair ag an ionad oibre agus sin amháin.</a:t>
            </a:r>
          </a:p>
        </p:txBody>
      </p:sp>
      <p:sp>
        <p:nvSpPr>
          <p:cNvPr id="4" name="Slide Number Placeholder 3"/>
          <p:cNvSpPr>
            <a:spLocks noGrp="1"/>
          </p:cNvSpPr>
          <p:nvPr>
            <p:ph type="sldNum" sz="quarter" idx="5"/>
          </p:nvPr>
        </p:nvSpPr>
        <p:spPr/>
        <p:txBody>
          <a:bodyPr rtlCol="0"/>
          <a:lstStyle/>
          <a:p>
            <a:pPr rtl="0"/>
            <a:fld id="{D2AF4D63-EFBC-A54F-A8AF-25FDB1121414}" type="slidenum">
              <a:rPr lang="en-US" smtClean="0"/>
              <a:t>4</a:t>
            </a:fld>
            <a:endParaRPr lang="en-US"/>
          </a:p>
        </p:txBody>
      </p:sp>
    </p:spTree>
    <p:extLst>
      <p:ext uri="{BB962C8B-B14F-4D97-AF65-F5344CB8AC3E}">
        <p14:creationId xmlns:p14="http://schemas.microsoft.com/office/powerpoint/2010/main" val="64843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ga" b="1" i="1"/>
              <a:t>Spreag na leanaí le machnamh a dhéanamh ar an toradh </a:t>
            </a:r>
            <a:r>
              <a:rPr lang="ga"/>
              <a:t>– níor tharla aon athruithe móra sa ghearrthéarma, ach mar gheall ar ghníomhaíocht chomhchoiteann eagraithe na n-oibrithe tháinig méadú ar fheasacht, ar fhás agus ar thionchar na gceardchumann as sin amach. </a:t>
            </a:r>
          </a:p>
          <a:p>
            <a:pPr rtl="0"/>
            <a:endParaRPr lang="en-US" dirty="0"/>
          </a:p>
          <a:p>
            <a:pPr rtl="0"/>
            <a:r>
              <a:rPr lang="ga"/>
              <a:t>Cé nár tharla sé láithreach, chuir a ngníomhaíocht chomhchoiteann le próiseas a chuir feabhas ar phá agus ar dhálaí oibrithe, le himeacht ama. Tá an próiseas seo ar siúl fós sa lá atá inniu ann, agus é mar aidhm aige an méid atá bainte amach a chosaint agus dul i mbun feachtais le haghaidh tuilleadh feabhsuithe.</a:t>
            </a:r>
          </a:p>
        </p:txBody>
      </p:sp>
      <p:sp>
        <p:nvSpPr>
          <p:cNvPr id="4" name="Slide Number Placeholder 3"/>
          <p:cNvSpPr>
            <a:spLocks noGrp="1"/>
          </p:cNvSpPr>
          <p:nvPr>
            <p:ph type="sldNum" sz="quarter" idx="5"/>
          </p:nvPr>
        </p:nvSpPr>
        <p:spPr/>
        <p:txBody>
          <a:bodyPr rtlCol="0"/>
          <a:lstStyle/>
          <a:p>
            <a:pPr rtl="0"/>
            <a:fld id="{D2AF4D63-EFBC-A54F-A8AF-25FDB1121414}" type="slidenum">
              <a:rPr lang="en-US" smtClean="0"/>
              <a:t>5</a:t>
            </a:fld>
            <a:endParaRPr lang="en-US"/>
          </a:p>
        </p:txBody>
      </p:sp>
    </p:spTree>
    <p:extLst>
      <p:ext uri="{BB962C8B-B14F-4D97-AF65-F5344CB8AC3E}">
        <p14:creationId xmlns:p14="http://schemas.microsoft.com/office/powerpoint/2010/main" val="1271425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1: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9F9C9-5923-1146-8E37-CD78E34634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6384630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sson 5: Title and Su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2D4E9-0D7E-5448-BA75-E095D78DD0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rtlCol="0"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rtlCol="0"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4124101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sson 1: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2340B3-489B-D54D-A91E-C16A4D47F0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rtlCol="0"/>
          <a:lstStyle>
            <a:lvl1pPr marL="0" indent="0">
              <a:buNone/>
              <a:defRPr>
                <a:latin typeface="Tw Cen MT" panose="020B0602020104020603" pitchFamily="34" charset="77"/>
              </a:defRPr>
            </a:lvl1pPr>
          </a:lstStyle>
          <a:p>
            <a:pPr rtl="0"/>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rtlCol="0"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5277291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sson 1: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24A52-0C99-BA47-B521-AD82970D81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8EFAFEB5-8BD0-A340-8912-3FFE8CF325E4}"/>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260932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son 1: 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24A52-0C99-BA47-B521-AD82970D810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D51EDF9-1906-2F44-9CFE-A4946217CE7F}"/>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4518379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sson 2: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E631DD-91AF-134A-93EC-7D0A26C5A0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rtlCol="0"/>
          <a:lstStyle>
            <a:lvl1pPr marL="0" indent="0">
              <a:buNone/>
              <a:defRPr>
                <a:latin typeface="Tw Cen MT" panose="020B0602020104020603" pitchFamily="34" charset="77"/>
              </a:defRPr>
            </a:lvl1pPr>
          </a:lstStyle>
          <a:p>
            <a:pPr rtl="0"/>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rtlCol="0"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6" name="Picture 5">
            <a:extLst>
              <a:ext uri="{FF2B5EF4-FFF2-40B4-BE49-F238E27FC236}">
                <a16:creationId xmlns:a16="http://schemas.microsoft.com/office/drawing/2014/main" id="{D5BD5D5C-413C-854E-AFEB-0C00AECD565C}"/>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3466369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sson 2: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B0A1D-6AC6-7844-BC24-CA83476C09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8" name="Picture 7">
            <a:extLst>
              <a:ext uri="{FF2B5EF4-FFF2-40B4-BE49-F238E27FC236}">
                <a16:creationId xmlns:a16="http://schemas.microsoft.com/office/drawing/2014/main" id="{00235115-C27F-8341-9727-97B2C08AA3EB}"/>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836584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sson 2: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B0A1D-6AC6-7844-BC24-CA83476C092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D95C1A98-EFE1-8648-AE4E-DEEC55E58D6A}"/>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9186926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sson 3: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8B2717-ADF3-3442-A692-DC4784E3A9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rtlCol="0"/>
          <a:lstStyle>
            <a:lvl1pPr marL="0" indent="0">
              <a:buNone/>
              <a:defRPr>
                <a:latin typeface="Tw Cen MT" panose="020B0602020104020603" pitchFamily="34" charset="77"/>
              </a:defRPr>
            </a:lvl1pPr>
          </a:lstStyle>
          <a:p>
            <a:pPr rtl="0"/>
            <a:endParaRPr lang="en-US" dirty="0"/>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rtlCol="0"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6" name="Picture 5">
            <a:extLst>
              <a:ext uri="{FF2B5EF4-FFF2-40B4-BE49-F238E27FC236}">
                <a16:creationId xmlns:a16="http://schemas.microsoft.com/office/drawing/2014/main" id="{8F702BBF-7727-C647-BCCB-B9CA1A47C5D6}"/>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5918878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sson 3: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876EC-62FC-9944-AAB4-1D57DCF5EE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FE344C41-44E0-1245-BEDA-4F4568E83B68}"/>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0271396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sson 3: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876EC-62FC-9944-AAB4-1D57DCF5EE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6627D11-CB55-6645-ACCA-4843D91D3724}"/>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8919012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1: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EE3842-6B65-844A-A54D-104554E200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rtlCol="0"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rtlCol="0"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1953526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sson 4: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A1BF8-CCBB-8D4D-B840-8C40F77E7C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rtlCol="0"/>
          <a:lstStyle>
            <a:lvl1pPr marL="0" indent="0">
              <a:buNone/>
              <a:defRPr>
                <a:latin typeface="Tw Cen MT" panose="020B0602020104020603" pitchFamily="34" charset="77"/>
              </a:defRPr>
            </a:lvl1pPr>
          </a:lstStyle>
          <a:p>
            <a:pPr rtl="0"/>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rtlCol="0"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6" name="Picture 5">
            <a:extLst>
              <a:ext uri="{FF2B5EF4-FFF2-40B4-BE49-F238E27FC236}">
                <a16:creationId xmlns:a16="http://schemas.microsoft.com/office/drawing/2014/main" id="{E9393FB1-C82A-4241-804D-00258047BFDB}"/>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559183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sson 4: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25C4-EACB-DF4B-B585-B4815E0590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8" name="Picture 7">
            <a:extLst>
              <a:ext uri="{FF2B5EF4-FFF2-40B4-BE49-F238E27FC236}">
                <a16:creationId xmlns:a16="http://schemas.microsoft.com/office/drawing/2014/main" id="{789842F0-D376-DD49-9060-BC990D240762}"/>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3708871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sson 4: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25C4-EACB-DF4B-B585-B4815E0590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C743489-0FEA-F04C-9960-19D8877F9451}"/>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5635049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sson 5: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B91018-0369-144B-A9C9-CFC41D1EDA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rtlCol="0"/>
          <a:lstStyle>
            <a:lvl1pPr marL="0" indent="0">
              <a:buNone/>
              <a:defRPr>
                <a:latin typeface="Tw Cen MT" panose="020B0602020104020603" pitchFamily="34" charset="77"/>
              </a:defRPr>
            </a:lvl1pPr>
          </a:lstStyle>
          <a:p>
            <a:pPr rtl="0"/>
            <a:endParaRPr lang="en-US" dirty="0"/>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rtlCol="0"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6" name="Picture 5">
            <a:extLst>
              <a:ext uri="{FF2B5EF4-FFF2-40B4-BE49-F238E27FC236}">
                <a16:creationId xmlns:a16="http://schemas.microsoft.com/office/drawing/2014/main" id="{25FF2A35-4B85-E041-85E3-EF23C90E9E10}"/>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3504080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sson 5: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F94B7-FFC4-8A46-875F-219CE0FE91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04AD7FDC-788D-7C4F-90EF-5E04AA00ADB5}"/>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9259369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sson 5: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F94B7-FFC4-8A46-875F-219CE0FE913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CC92AE6-1E27-5547-A444-9588CA0AF52E}"/>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390437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sson 1: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00CC3-BB63-9E43-A16A-CFBED618CD2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rtlCol="0"/>
          <a:lstStyle/>
          <a:p>
            <a:pPr rtl="0"/>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Tree>
    <p:extLst>
      <p:ext uri="{BB962C8B-B14F-4D97-AF65-F5344CB8AC3E}">
        <p14:creationId xmlns:p14="http://schemas.microsoft.com/office/powerpoint/2010/main" val="557134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sson 1: Text and Ic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384CF-783E-5047-9812-ABBD62A28C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BA22A51E-2F7F-8A41-A95A-55C9AF6A5558}"/>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9314881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sson 1: Text and Iconx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384CF-783E-5047-9812-ABBD62A28C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rtlCol="0"/>
          <a:lstStyle/>
          <a:p>
            <a:pPr rtl="0"/>
            <a:endParaRPr lang="en-US" dirty="0"/>
          </a:p>
        </p:txBody>
      </p:sp>
      <p:pic>
        <p:nvPicPr>
          <p:cNvPr id="16" name="Picture 15">
            <a:extLst>
              <a:ext uri="{FF2B5EF4-FFF2-40B4-BE49-F238E27FC236}">
                <a16:creationId xmlns:a16="http://schemas.microsoft.com/office/drawing/2014/main" id="{5BF29D44-1D5E-544A-90A7-7AF520D44B2F}"/>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8498826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sson 1: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7B606-EBED-9549-A7AE-06DE8115299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C2B4060A-02D3-C041-9B7F-EEB050F93A0F}"/>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296242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son 2: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CDD242-E77F-B14C-9B79-D5D616B058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22198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sson 2: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23C1E-92AD-0E4B-B7A3-5FEDDD758F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rtlCol="0"/>
          <a:lstStyle/>
          <a:p>
            <a:pPr rtl="0"/>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Tree>
    <p:extLst>
      <p:ext uri="{BB962C8B-B14F-4D97-AF65-F5344CB8AC3E}">
        <p14:creationId xmlns:p14="http://schemas.microsoft.com/office/powerpoint/2010/main" val="19423820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sson 2: Text and Ic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924B16-A955-8644-BF70-274D42CF6D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9" name="Picture 8">
            <a:extLst>
              <a:ext uri="{FF2B5EF4-FFF2-40B4-BE49-F238E27FC236}">
                <a16:creationId xmlns:a16="http://schemas.microsoft.com/office/drawing/2014/main" id="{2D723663-94A0-594D-9172-B2FFEF067109}"/>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0" name="Text Placeholder 3">
            <a:extLst>
              <a:ext uri="{FF2B5EF4-FFF2-40B4-BE49-F238E27FC236}">
                <a16:creationId xmlns:a16="http://schemas.microsoft.com/office/drawing/2014/main" id="{81D154E3-3CF2-FC47-9B88-1C534C507968}"/>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2" name="Picture Placeholder 9">
            <a:extLst>
              <a:ext uri="{FF2B5EF4-FFF2-40B4-BE49-F238E27FC236}">
                <a16:creationId xmlns:a16="http://schemas.microsoft.com/office/drawing/2014/main" id="{5FEB7C9C-AC4D-5947-9A4F-56CBCBB2EA9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11" name="Picture 10">
            <a:extLst>
              <a:ext uri="{FF2B5EF4-FFF2-40B4-BE49-F238E27FC236}">
                <a16:creationId xmlns:a16="http://schemas.microsoft.com/office/drawing/2014/main" id="{D0F9170E-F045-244A-8BCA-834E12F3EC07}"/>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17853789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sson 2: Text and Iconx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5F8102A-83D4-C44B-B78B-8E3FBF3EE9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rtlCol="0"/>
          <a:lstStyle/>
          <a:p>
            <a:pPr rtl="0"/>
            <a:endParaRPr lang="en-US" dirty="0"/>
          </a:p>
        </p:txBody>
      </p:sp>
      <p:pic>
        <p:nvPicPr>
          <p:cNvPr id="17" name="Picture 16">
            <a:extLst>
              <a:ext uri="{FF2B5EF4-FFF2-40B4-BE49-F238E27FC236}">
                <a16:creationId xmlns:a16="http://schemas.microsoft.com/office/drawing/2014/main" id="{6918300E-87D1-5846-A588-E19138D7B401}"/>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4133892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sson 2: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FB10E-8B08-1D42-89FA-905BB0D83A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8" name="Picture 7">
            <a:extLst>
              <a:ext uri="{FF2B5EF4-FFF2-40B4-BE49-F238E27FC236}">
                <a16:creationId xmlns:a16="http://schemas.microsoft.com/office/drawing/2014/main" id="{D77C4F3E-D010-D04E-800B-22ABA59C87D4}"/>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1971909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sson 3: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DC862-26A0-EF49-8258-2D7A36F9B6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rtlCol="0"/>
          <a:lstStyle/>
          <a:p>
            <a:pPr rtl="0"/>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Tree>
    <p:extLst>
      <p:ext uri="{BB962C8B-B14F-4D97-AF65-F5344CB8AC3E}">
        <p14:creationId xmlns:p14="http://schemas.microsoft.com/office/powerpoint/2010/main" val="30206290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sson 3: Text and Ic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09A17A-289C-FE4F-9BE6-C8865E8908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10" name="Picture 9">
            <a:extLst>
              <a:ext uri="{FF2B5EF4-FFF2-40B4-BE49-F238E27FC236}">
                <a16:creationId xmlns:a16="http://schemas.microsoft.com/office/drawing/2014/main" id="{598D2B1F-C779-D94D-A3A9-6D38C8E3DA90}"/>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2" name="Text Placeholder 3">
            <a:extLst>
              <a:ext uri="{FF2B5EF4-FFF2-40B4-BE49-F238E27FC236}">
                <a16:creationId xmlns:a16="http://schemas.microsoft.com/office/drawing/2014/main" id="{E3ACC378-22CF-FA49-9A64-C1CA16EE62CF}"/>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C02C7884-25E6-9440-8624-692FFD628FB5}"/>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11" name="Picture 10">
            <a:extLst>
              <a:ext uri="{FF2B5EF4-FFF2-40B4-BE49-F238E27FC236}">
                <a16:creationId xmlns:a16="http://schemas.microsoft.com/office/drawing/2014/main" id="{CDF95185-5DD1-D44C-94A7-9326D074C10A}"/>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811431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sson 3: Text and Iconx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CDEA391-92EE-544D-A51D-0D253F5433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rtlCol="0"/>
          <a:lstStyle/>
          <a:p>
            <a:pPr rtl="0"/>
            <a:endParaRPr lang="en-US" dirty="0"/>
          </a:p>
        </p:txBody>
      </p:sp>
      <p:pic>
        <p:nvPicPr>
          <p:cNvPr id="16" name="Picture 15">
            <a:extLst>
              <a:ext uri="{FF2B5EF4-FFF2-40B4-BE49-F238E27FC236}">
                <a16:creationId xmlns:a16="http://schemas.microsoft.com/office/drawing/2014/main" id="{1377E2AD-3006-1641-A2BE-7B84C29F9214}"/>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6396242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sson 3: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FC9CC1-122A-424F-85F0-1151CE53CE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8169C520-CC95-F142-8185-65BE8AA5C12D}"/>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6439255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sson 4: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DED1F9-6A3A-E14B-A448-00B1ECC1AA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rtlCol="0"/>
          <a:lstStyle/>
          <a:p>
            <a:pPr rtl="0"/>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Tree>
    <p:extLst>
      <p:ext uri="{BB962C8B-B14F-4D97-AF65-F5344CB8AC3E}">
        <p14:creationId xmlns:p14="http://schemas.microsoft.com/office/powerpoint/2010/main" val="8110729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sson 4: Text and Ic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344D2B-AAC1-D144-860A-0F7DDE0548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10" name="Picture 9">
            <a:extLst>
              <a:ext uri="{FF2B5EF4-FFF2-40B4-BE49-F238E27FC236}">
                <a16:creationId xmlns:a16="http://schemas.microsoft.com/office/drawing/2014/main" id="{0824E984-774E-7C48-AFC2-BA609481C00C}"/>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2" name="Text Placeholder 3">
            <a:extLst>
              <a:ext uri="{FF2B5EF4-FFF2-40B4-BE49-F238E27FC236}">
                <a16:creationId xmlns:a16="http://schemas.microsoft.com/office/drawing/2014/main" id="{71A4F995-9B0B-C14C-A638-C2451E24D439}"/>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D7BC933F-5C3C-3541-836A-E982B471AAF3}"/>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5FB623CE-EC3A-7540-A14A-7CAF4CE163F5}"/>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0268400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2: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51095D-088A-5645-9B64-D222D5365C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rtlCol="0"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rtlCol="0"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2812597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sson 4: Text and Iconx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3334AF9-9604-584A-96C9-2D94AD459A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rtlCol="0"/>
          <a:lstStyle/>
          <a:p>
            <a:pPr rtl="0"/>
            <a:endParaRPr lang="en-US" dirty="0"/>
          </a:p>
        </p:txBody>
      </p:sp>
      <p:pic>
        <p:nvPicPr>
          <p:cNvPr id="17" name="Picture 16">
            <a:extLst>
              <a:ext uri="{FF2B5EF4-FFF2-40B4-BE49-F238E27FC236}">
                <a16:creationId xmlns:a16="http://schemas.microsoft.com/office/drawing/2014/main" id="{31566E5F-2FD5-9843-875B-FCD6F083BBEE}"/>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4895515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sson 4: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B62378-3688-774C-B812-704BF5466E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8" name="Picture 7">
            <a:extLst>
              <a:ext uri="{FF2B5EF4-FFF2-40B4-BE49-F238E27FC236}">
                <a16:creationId xmlns:a16="http://schemas.microsoft.com/office/drawing/2014/main" id="{BCC43834-D67C-1F4C-929A-21A30991D084}"/>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30905017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sson 5: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2E9D8-8AF8-1B43-9658-F15B43E81F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rtlCol="0"/>
          <a:lstStyle/>
          <a:p>
            <a:pPr rtl="0"/>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Tree>
    <p:extLst>
      <p:ext uri="{BB962C8B-B14F-4D97-AF65-F5344CB8AC3E}">
        <p14:creationId xmlns:p14="http://schemas.microsoft.com/office/powerpoint/2010/main" val="3052590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sson 5: Text and Ic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F1EC52-76F4-094B-A039-F7F7DC9677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12" name="Picture 11">
            <a:extLst>
              <a:ext uri="{FF2B5EF4-FFF2-40B4-BE49-F238E27FC236}">
                <a16:creationId xmlns:a16="http://schemas.microsoft.com/office/drawing/2014/main" id="{82C4A044-75F6-F542-A166-C6A08E2B36F8}"/>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5" name="Text Placeholder 3">
            <a:extLst>
              <a:ext uri="{FF2B5EF4-FFF2-40B4-BE49-F238E27FC236}">
                <a16:creationId xmlns:a16="http://schemas.microsoft.com/office/drawing/2014/main" id="{30537905-A533-B649-9E04-D3955906692C}"/>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6" name="Picture Placeholder 9">
            <a:extLst>
              <a:ext uri="{FF2B5EF4-FFF2-40B4-BE49-F238E27FC236}">
                <a16:creationId xmlns:a16="http://schemas.microsoft.com/office/drawing/2014/main" id="{C6FB3C2A-02A4-EF47-87A9-E168D4922010}"/>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62928CEA-6BF0-E947-9CA9-AE1EB38F1138}"/>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689215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sson 5: Text and Iconx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ABF248D-D8C8-2548-A1B1-37808F3C2B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rtlCol="0"/>
          <a:lstStyle/>
          <a:p>
            <a:pPr rtl="0"/>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rtlCol="0"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rtlCol="0"/>
          <a:lstStyle/>
          <a:p>
            <a:pPr rtl="0"/>
            <a:endParaRPr lang="en-US" dirty="0"/>
          </a:p>
        </p:txBody>
      </p:sp>
      <p:pic>
        <p:nvPicPr>
          <p:cNvPr id="16" name="Picture 15">
            <a:extLst>
              <a:ext uri="{FF2B5EF4-FFF2-40B4-BE49-F238E27FC236}">
                <a16:creationId xmlns:a16="http://schemas.microsoft.com/office/drawing/2014/main" id="{FC531D2E-73B6-F34A-854A-B43E468DA809}"/>
              </a:ext>
            </a:extLst>
          </p:cNvPr>
          <p:cNvPicPr>
            <a:picLocks noChangeAspect="1"/>
          </p:cNvPicPr>
          <p:nvPr userDrawn="1"/>
        </p:nvPicPr>
        <p:blipFill>
          <a:blip r:embed="rId4"/>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4839324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sson 5: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6B7931-64C0-8C44-BDEC-1C02F90B78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rtlCol="0"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7" name="Picture 6">
            <a:extLst>
              <a:ext uri="{FF2B5EF4-FFF2-40B4-BE49-F238E27FC236}">
                <a16:creationId xmlns:a16="http://schemas.microsoft.com/office/drawing/2014/main" id="{5229CAA4-9536-3A41-8838-B2C86BCB7C3C}"/>
              </a:ext>
            </a:extLst>
          </p:cNvPr>
          <p:cNvPicPr>
            <a:picLocks noChangeAspect="1"/>
          </p:cNvPicPr>
          <p:nvPr userDrawn="1"/>
        </p:nvPicPr>
        <p:blipFill>
          <a:blip r:embed="rId3"/>
          <a:stretch>
            <a:fillRect/>
          </a:stretch>
        </p:blipFill>
        <p:spPr>
          <a:xfrm>
            <a:off x="10626985" y="5554189"/>
            <a:ext cx="1487261" cy="1303811"/>
          </a:xfrm>
          <a:prstGeom prst="rect">
            <a:avLst/>
          </a:prstGeom>
        </p:spPr>
      </p:pic>
    </p:spTree>
    <p:extLst>
      <p:ext uri="{BB962C8B-B14F-4D97-AF65-F5344CB8AC3E}">
        <p14:creationId xmlns:p14="http://schemas.microsoft.com/office/powerpoint/2010/main" val="2133036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3: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53F52B-F3C2-124C-966F-8BCFE1953A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35222768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sson 3: Title and Su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F4AD81-6607-FB41-BD9E-72A15945039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rtlCol="0"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rtlCol="0"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759619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sson 4: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5FC118-0B43-7943-9DD5-8C50C5B512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4356118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sson 4: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83B7C-D1B9-3D41-B099-73574CF8EE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rtlCol="0"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rtl="0"/>
            <a:r>
              <a:rPr lang="ga"/>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rtlCol="0"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0568458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sson 5: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0D8566-810B-F848-835E-DCE69FDE81C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rtlCol="0"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pPr rtl="0"/>
            <a:r>
              <a:rPr lang="ga"/>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1882550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8537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1" r:id="rId3"/>
    <p:sldLayoutId id="2147483682" r:id="rId4"/>
    <p:sldLayoutId id="2147483688" r:id="rId5"/>
    <p:sldLayoutId id="2147483689" r:id="rId6"/>
    <p:sldLayoutId id="2147483695" r:id="rId7"/>
    <p:sldLayoutId id="2147483696" r:id="rId8"/>
    <p:sldLayoutId id="2147483702" r:id="rId9"/>
    <p:sldLayoutId id="2147483703" r:id="rId1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5153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709" r:id="rId3"/>
    <p:sldLayoutId id="2147483683" r:id="rId4"/>
    <p:sldLayoutId id="2147483684" r:id="rId5"/>
    <p:sldLayoutId id="2147483710" r:id="rId6"/>
    <p:sldLayoutId id="2147483690" r:id="rId7"/>
    <p:sldLayoutId id="2147483691" r:id="rId8"/>
    <p:sldLayoutId id="2147483711" r:id="rId9"/>
    <p:sldLayoutId id="2147483697" r:id="rId10"/>
    <p:sldLayoutId id="2147483698" r:id="rId11"/>
    <p:sldLayoutId id="2147483712" r:id="rId12"/>
    <p:sldLayoutId id="2147483704" r:id="rId13"/>
    <p:sldLayoutId id="2147483705" r:id="rId14"/>
    <p:sldLayoutId id="2147483713" r:id="rId15"/>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6321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714" r:id="rId3"/>
    <p:sldLayoutId id="2147483679" r:id="rId4"/>
    <p:sldLayoutId id="2147483685" r:id="rId5"/>
    <p:sldLayoutId id="2147483686" r:id="rId6"/>
    <p:sldLayoutId id="2147483715" r:id="rId7"/>
    <p:sldLayoutId id="2147483687" r:id="rId8"/>
    <p:sldLayoutId id="2147483692" r:id="rId9"/>
    <p:sldLayoutId id="2147483693" r:id="rId10"/>
    <p:sldLayoutId id="2147483716" r:id="rId11"/>
    <p:sldLayoutId id="2147483694" r:id="rId12"/>
    <p:sldLayoutId id="2147483699" r:id="rId13"/>
    <p:sldLayoutId id="2147483700" r:id="rId14"/>
    <p:sldLayoutId id="2147483717" r:id="rId15"/>
    <p:sldLayoutId id="2147483701" r:id="rId16"/>
    <p:sldLayoutId id="2147483706" r:id="rId17"/>
    <p:sldLayoutId id="2147483707" r:id="rId18"/>
    <p:sldLayoutId id="2147483718" r:id="rId19"/>
    <p:sldLayoutId id="2147483708" r:id="rId2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552AF-0582-6F47-BF47-7964C4B21991}"/>
              </a:ext>
            </a:extLst>
          </p:cNvPr>
          <p:cNvSpPr>
            <a:spLocks noGrp="1"/>
          </p:cNvSpPr>
          <p:nvPr>
            <p:ph type="body" sz="quarter" idx="10"/>
          </p:nvPr>
        </p:nvSpPr>
        <p:spPr/>
        <p:txBody>
          <a:bodyPr rtlCol="0"/>
          <a:lstStyle/>
          <a:p>
            <a:pPr rtl="0"/>
            <a:r>
              <a:rPr lang="ga"/>
              <a:t>Jim Larkin agus</a:t>
            </a:r>
            <a:br>
              <a:rPr lang="en-US" dirty="0"/>
            </a:br>
            <a:r>
              <a:rPr lang="ga"/>
              <a:t>Frithdhúnadh 1913</a:t>
            </a:r>
          </a:p>
        </p:txBody>
      </p:sp>
      <p:sp>
        <p:nvSpPr>
          <p:cNvPr id="4" name="Title 3">
            <a:extLst>
              <a:ext uri="{FF2B5EF4-FFF2-40B4-BE49-F238E27FC236}">
                <a16:creationId xmlns:a16="http://schemas.microsoft.com/office/drawing/2014/main" id="{D118C8DC-7A37-B947-87D5-26C57BC56014}"/>
              </a:ext>
            </a:extLst>
          </p:cNvPr>
          <p:cNvSpPr>
            <a:spLocks noGrp="1"/>
          </p:cNvSpPr>
          <p:nvPr>
            <p:ph type="ctrTitle"/>
          </p:nvPr>
        </p:nvSpPr>
        <p:spPr/>
        <p:txBody>
          <a:bodyPr rtlCol="0"/>
          <a:lstStyle/>
          <a:p>
            <a:pPr rtl="0"/>
            <a:r>
              <a:rPr lang="ga"/>
              <a:t>CEACHT 4</a:t>
            </a:r>
          </a:p>
        </p:txBody>
      </p:sp>
    </p:spTree>
    <p:extLst>
      <p:ext uri="{BB962C8B-B14F-4D97-AF65-F5344CB8AC3E}">
        <p14:creationId xmlns:p14="http://schemas.microsoft.com/office/powerpoint/2010/main" val="6069712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5FE627-79A7-1C47-8033-8B4ABF4A1963}"/>
              </a:ext>
            </a:extLst>
          </p:cNvPr>
          <p:cNvSpPr>
            <a:spLocks noGrp="1"/>
          </p:cNvSpPr>
          <p:nvPr>
            <p:ph type="body" sz="quarter" idx="11"/>
          </p:nvPr>
        </p:nvSpPr>
        <p:spPr/>
        <p:txBody>
          <a:bodyPr rtlCol="0"/>
          <a:lstStyle/>
          <a:p>
            <a:pPr rtl="0"/>
            <a:r>
              <a:rPr lang="ga" i="1"/>
              <a:t>An 21 Eanáir 1876 – An 30 Eanáir 1947</a:t>
            </a:r>
          </a:p>
          <a:p>
            <a:pPr rtl="0"/>
            <a:endParaRPr lang="en-US" i="1" dirty="0"/>
          </a:p>
          <a:p>
            <a:pPr marL="342900" indent="-342900" rtl="0">
              <a:buFont typeface="Arial" panose="020B0604020202020204" pitchFamily="34" charset="0"/>
              <a:buChar char="•"/>
            </a:pPr>
            <a:r>
              <a:rPr lang="ga"/>
              <a:t>I Learpholl a rugadh é agus ba Éireannaigh a thuismitheoirí.</a:t>
            </a:r>
          </a:p>
          <a:p>
            <a:pPr marL="342900" indent="-342900" rtl="0">
              <a:buFont typeface="Arial" panose="020B0604020202020204" pitchFamily="34" charset="0"/>
              <a:buChar char="•"/>
            </a:pPr>
            <a:r>
              <a:rPr lang="ga"/>
              <a:t>D'fhás sé aníos faoi bhochtaineacht i slumaí na cathrach.</a:t>
            </a:r>
          </a:p>
          <a:p>
            <a:pPr marL="342900" indent="-342900" rtl="0">
              <a:buFont typeface="Arial" panose="020B0604020202020204" pitchFamily="34" charset="0"/>
              <a:buChar char="•"/>
            </a:pPr>
            <a:r>
              <a:rPr lang="ga"/>
              <a:t>Bhí sé deacair ar a theaghlach iad féin a chothú.</a:t>
            </a:r>
          </a:p>
          <a:p>
            <a:pPr marL="342900" indent="-342900" rtl="0">
              <a:buFont typeface="Arial" panose="020B0604020202020204" pitchFamily="34" charset="0"/>
              <a:buChar char="•"/>
            </a:pPr>
            <a:r>
              <a:rPr lang="ga"/>
              <a:t>Chuaigh sé ar scoil ar maidin agus d'oibrigh sé san iarnóin.</a:t>
            </a:r>
          </a:p>
          <a:p>
            <a:pPr marL="342900" indent="-342900" rtl="0">
              <a:buFont typeface="Arial" panose="020B0604020202020204" pitchFamily="34" charset="0"/>
              <a:buChar char="•"/>
            </a:pPr>
            <a:r>
              <a:rPr lang="ga"/>
              <a:t>Nuair a bhí Jim 14 bliana d’aois, fuair a athair bás. D'fhág sé an scoil agus thosaigh sé ag obair go lánaimseartha.</a:t>
            </a:r>
          </a:p>
          <a:p>
            <a:pPr marL="342900" indent="-342900" rtl="0">
              <a:buFont typeface="Arial" panose="020B0604020202020204" pitchFamily="34" charset="0"/>
              <a:buChar char="•"/>
            </a:pPr>
            <a:r>
              <a:rPr lang="ga"/>
              <a:t>I </a:t>
            </a:r>
            <a:r>
              <a:rPr lang="ga" b="1">
                <a:solidFill>
                  <a:srgbClr val="0087CB"/>
                </a:solidFill>
              </a:rPr>
              <a:t>1905</a:t>
            </a:r>
            <a:r>
              <a:rPr lang="ga"/>
              <a:t> ghlac sé páirt i stailc mhór ag </a:t>
            </a:r>
            <a:r>
              <a:rPr lang="ga" b="1">
                <a:solidFill>
                  <a:srgbClr val="0087CB"/>
                </a:solidFill>
              </a:rPr>
              <a:t>DUGANNA LEARPHOILL</a:t>
            </a:r>
            <a:r>
              <a:rPr lang="ga"/>
              <a:t>.</a:t>
            </a:r>
          </a:p>
          <a:p>
            <a:pPr marL="342900" indent="-342900" rtl="0">
              <a:buFont typeface="Arial" panose="020B0604020202020204" pitchFamily="34" charset="0"/>
              <a:buChar char="•"/>
            </a:pPr>
            <a:r>
              <a:rPr lang="ga"/>
              <a:t>D’éirigh sé níos mó agus níos mó páirteach i </a:t>
            </a:r>
            <a:r>
              <a:rPr lang="ga" b="1">
                <a:solidFill>
                  <a:srgbClr val="0087CB"/>
                </a:solidFill>
              </a:rPr>
              <a:t>nGLUAISEACHT na gCEARDCHUMANN</a:t>
            </a:r>
            <a:r>
              <a:rPr lang="ga"/>
              <a:t>.</a:t>
            </a:r>
            <a:endParaRPr lang="en-US" b="1" dirty="0">
              <a:solidFill>
                <a:srgbClr val="0087CB"/>
              </a:solidFill>
            </a:endParaRPr>
          </a:p>
        </p:txBody>
      </p:sp>
      <p:sp>
        <p:nvSpPr>
          <p:cNvPr id="6" name="Title 5">
            <a:extLst>
              <a:ext uri="{FF2B5EF4-FFF2-40B4-BE49-F238E27FC236}">
                <a16:creationId xmlns:a16="http://schemas.microsoft.com/office/drawing/2014/main" id="{D635F6A4-56A2-FE4E-86A8-3D32CA166E09}"/>
              </a:ext>
            </a:extLst>
          </p:cNvPr>
          <p:cNvSpPr>
            <a:spLocks noGrp="1"/>
          </p:cNvSpPr>
          <p:nvPr>
            <p:ph type="ctrTitle"/>
          </p:nvPr>
        </p:nvSpPr>
        <p:spPr/>
        <p:txBody>
          <a:bodyPr rtlCol="0">
            <a:normAutofit/>
          </a:bodyPr>
          <a:lstStyle/>
          <a:p>
            <a:pPr rtl="0"/>
            <a:r>
              <a:rPr lang="ga"/>
              <a:t>JIM LARKIN</a:t>
            </a:r>
          </a:p>
        </p:txBody>
      </p:sp>
      <p:pic>
        <p:nvPicPr>
          <p:cNvPr id="7" name="Picture 6">
            <a:extLst>
              <a:ext uri="{FF2B5EF4-FFF2-40B4-BE49-F238E27FC236}">
                <a16:creationId xmlns:a16="http://schemas.microsoft.com/office/drawing/2014/main" id="{A6DE695F-E2E8-E94B-93CE-668E68BA5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77233" y="544913"/>
            <a:ext cx="3075365" cy="3075365"/>
          </a:xfrm>
          <a:prstGeom prst="ellipse">
            <a:avLst/>
          </a:prstGeom>
          <a:ln>
            <a:noFill/>
          </a:ln>
          <a:effectLst/>
        </p:spPr>
      </p:pic>
    </p:spTree>
    <p:extLst>
      <p:ext uri="{BB962C8B-B14F-4D97-AF65-F5344CB8AC3E}">
        <p14:creationId xmlns:p14="http://schemas.microsoft.com/office/powerpoint/2010/main" val="8019364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8D56EB41-8A72-354E-AED0-95B9E9E0C138}"/>
              </a:ext>
            </a:extLst>
          </p:cNvPr>
          <p:cNvPicPr>
            <a:picLocks noGrp="1" noChangeAspect="1"/>
          </p:cNvPicPr>
          <p:nvPr>
            <p:ph type="pic" sz="quarter" idx="10"/>
          </p:nvPr>
        </p:nvPicPr>
        <p:blipFill rotWithShape="1">
          <a:blip r:embed="rId3"/>
          <a:srcRect t="36482" b="17290"/>
          <a:stretch/>
        </p:blipFill>
        <p:spPr>
          <a:xfrm>
            <a:off x="539400" y="540000"/>
            <a:ext cx="11113200" cy="4271843"/>
          </a:xfrm>
        </p:spPr>
      </p:pic>
      <p:sp>
        <p:nvSpPr>
          <p:cNvPr id="5" name="Text Placeholder 4">
            <a:extLst>
              <a:ext uri="{FF2B5EF4-FFF2-40B4-BE49-F238E27FC236}">
                <a16:creationId xmlns:a16="http://schemas.microsoft.com/office/drawing/2014/main" id="{5835303D-E4D6-2E44-9E6E-BA18CBA3F63B}"/>
              </a:ext>
            </a:extLst>
          </p:cNvPr>
          <p:cNvSpPr>
            <a:spLocks noGrp="1"/>
          </p:cNvSpPr>
          <p:nvPr>
            <p:ph type="body" sz="quarter" idx="11"/>
          </p:nvPr>
        </p:nvSpPr>
        <p:spPr>
          <a:xfrm>
            <a:off x="539400" y="4956313"/>
            <a:ext cx="11113200" cy="1348261"/>
          </a:xfrm>
        </p:spPr>
        <p:txBody>
          <a:bodyPr rtlCol="0"/>
          <a:lstStyle/>
          <a:p>
            <a:pPr rtl="0"/>
            <a:r>
              <a:rPr lang="ga" sz="2000" dirty="0"/>
              <a:t>I </a:t>
            </a:r>
            <a:r>
              <a:rPr lang="ga" sz="2000" b="1" dirty="0">
                <a:solidFill>
                  <a:srgbClr val="0087CB"/>
                </a:solidFill>
              </a:rPr>
              <a:t>1908</a:t>
            </a:r>
            <a:r>
              <a:rPr lang="ga" sz="2000" dirty="0"/>
              <a:t>, tháinig Larkin go Baile Átha Cliath tar éis bliain a chaitheamh i mBéal Feirste. Ba é an aidhm a bhí aige ná na Dugairí a eagrú, díreach mar a rinne sé i Learpholl. Chreid sé go bhféadfadh oibrithe aontaithe iad féin a eagrú agus a bheith mar aidhm acu a bpá agus a ndálaí oibre a chosaint.</a:t>
            </a:r>
          </a:p>
          <a:p>
            <a:pPr rtl="0"/>
            <a:r>
              <a:rPr lang="ga" sz="2000" b="1" dirty="0"/>
              <a:t>Sa </a:t>
            </a:r>
            <a:r>
              <a:rPr lang="ga" sz="2000" b="1" dirty="0">
                <a:solidFill>
                  <a:srgbClr val="0087CB"/>
                </a:solidFill>
              </a:rPr>
              <a:t>bhliain 1909</a:t>
            </a:r>
            <a:r>
              <a:rPr lang="ga" sz="2000" b="1" dirty="0"/>
              <a:t>, bhunaigh sé Ceardchumann Iompair agus Ilsaothair na hÉireann (</a:t>
            </a:r>
            <a:r>
              <a:rPr lang="ga" sz="2000" b="1" dirty="0">
                <a:solidFill>
                  <a:srgbClr val="0087CB"/>
                </a:solidFill>
              </a:rPr>
              <a:t>CIIÉ).</a:t>
            </a:r>
          </a:p>
        </p:txBody>
      </p:sp>
    </p:spTree>
    <p:extLst>
      <p:ext uri="{BB962C8B-B14F-4D97-AF65-F5344CB8AC3E}">
        <p14:creationId xmlns:p14="http://schemas.microsoft.com/office/powerpoint/2010/main" val="31107886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488A147-B51D-7C47-94C0-ED330D873DFF}"/>
              </a:ext>
            </a:extLst>
          </p:cNvPr>
          <p:cNvSpPr>
            <a:spLocks noGrp="1"/>
          </p:cNvSpPr>
          <p:nvPr>
            <p:ph type="body" sz="quarter" idx="11"/>
          </p:nvPr>
        </p:nvSpPr>
        <p:spPr>
          <a:xfrm>
            <a:off x="4486275" y="1708879"/>
            <a:ext cx="7166325" cy="4595696"/>
          </a:xfrm>
        </p:spPr>
        <p:txBody>
          <a:bodyPr rtlCol="0"/>
          <a:lstStyle/>
          <a:p>
            <a:pPr rtl="0"/>
            <a:r>
              <a:rPr lang="ga" b="1" dirty="0"/>
              <a:t>Bhí na ceardchumainn ag éirí níos cumhachtaí agus bhí níos mó ball ag dul isteach iontu. Thosaigh imní teacht ar úinéirí monarchana agus ceannasaithe cuideachtaí.</a:t>
            </a:r>
          </a:p>
          <a:p>
            <a:pPr rtl="0"/>
            <a:endParaRPr lang="en-US" sz="500" b="1" dirty="0"/>
          </a:p>
          <a:p>
            <a:pPr marL="342900" indent="-342900" rtl="0">
              <a:buFont typeface="Arial" panose="020B0604020202020204" pitchFamily="34" charset="0"/>
              <a:buChar char="•"/>
            </a:pPr>
            <a:r>
              <a:rPr lang="ga" dirty="0"/>
              <a:t>Bhí pá agus dálaí oibre níos fearr á n-éileamh ag oibrithe.</a:t>
            </a:r>
          </a:p>
          <a:p>
            <a:pPr marL="342900" indent="-342900" rtl="0">
              <a:buFont typeface="Arial" panose="020B0604020202020204" pitchFamily="34" charset="0"/>
              <a:buChar char="•"/>
            </a:pPr>
            <a:r>
              <a:rPr lang="ga" dirty="0"/>
              <a:t>I bhFómhar </a:t>
            </a:r>
            <a:r>
              <a:rPr lang="ga" b="1" dirty="0">
                <a:solidFill>
                  <a:srgbClr val="0087CB"/>
                </a:solidFill>
              </a:rPr>
              <a:t>1913</a:t>
            </a:r>
            <a:r>
              <a:rPr lang="ga" dirty="0"/>
              <a:t> bhí 25,000 oibrí ar </a:t>
            </a:r>
            <a:r>
              <a:rPr lang="ga" b="1" dirty="0">
                <a:solidFill>
                  <a:srgbClr val="0087CB"/>
                </a:solidFill>
              </a:rPr>
              <a:t>STAILC</a:t>
            </a:r>
            <a:r>
              <a:rPr lang="ga" dirty="0"/>
              <a:t> chun arduithe pá a éileamh.</a:t>
            </a:r>
          </a:p>
          <a:p>
            <a:pPr marL="342900" indent="-342900" rtl="0">
              <a:buFont typeface="Arial" panose="020B0604020202020204" pitchFamily="34" charset="0"/>
              <a:buChar char="•"/>
            </a:pPr>
            <a:r>
              <a:rPr lang="ga" dirty="0"/>
              <a:t>Ní ligfeadh ceannasaithe cuideachtaí dóibh dul ag obair ach amháin sa chás gur fhág siad a gceardchumann agus gur stop siad de bheith ag lorg arduithe pá. </a:t>
            </a:r>
            <a:endParaRPr lang="en-US" b="1" dirty="0"/>
          </a:p>
          <a:p>
            <a:pPr rtl="0"/>
            <a:r>
              <a:rPr lang="ga" b="1" dirty="0"/>
              <a:t>Mhaígh Jim Larkin go raibh </a:t>
            </a:r>
            <a:r>
              <a:rPr lang="ga" b="1" dirty="0">
                <a:solidFill>
                  <a:srgbClr val="0087CB"/>
                </a:solidFill>
              </a:rPr>
              <a:t>'FRITHDHÚNADH’ </a:t>
            </a:r>
            <a:r>
              <a:rPr lang="ga" b="1" dirty="0"/>
              <a:t>á dhéanamh orthu mar gheall nár thug na ceannasaithe pá níos airde do na hoibrithe.</a:t>
            </a:r>
          </a:p>
        </p:txBody>
      </p:sp>
      <p:sp>
        <p:nvSpPr>
          <p:cNvPr id="6" name="Title 5">
            <a:extLst>
              <a:ext uri="{FF2B5EF4-FFF2-40B4-BE49-F238E27FC236}">
                <a16:creationId xmlns:a16="http://schemas.microsoft.com/office/drawing/2014/main" id="{9FE51178-4F8A-CB4A-AE47-AB430C089CD4}"/>
              </a:ext>
            </a:extLst>
          </p:cNvPr>
          <p:cNvSpPr>
            <a:spLocks noGrp="1"/>
          </p:cNvSpPr>
          <p:nvPr>
            <p:ph type="ctrTitle"/>
          </p:nvPr>
        </p:nvSpPr>
        <p:spPr>
          <a:xfrm>
            <a:off x="4486275" y="544913"/>
            <a:ext cx="7166325" cy="1038958"/>
          </a:xfrm>
        </p:spPr>
        <p:txBody>
          <a:bodyPr rtlCol="0">
            <a:normAutofit fontScale="90000"/>
          </a:bodyPr>
          <a:lstStyle/>
          <a:p>
            <a:pPr rtl="0"/>
            <a:r>
              <a:rPr lang="ga"/>
              <a:t>FRITHDHÚNADH 1913 - BAILE ÁTHA CLIATH</a:t>
            </a:r>
          </a:p>
        </p:txBody>
      </p:sp>
      <p:pic>
        <p:nvPicPr>
          <p:cNvPr id="12" name="Picture 11">
            <a:extLst>
              <a:ext uri="{FF2B5EF4-FFF2-40B4-BE49-F238E27FC236}">
                <a16:creationId xmlns:a16="http://schemas.microsoft.com/office/drawing/2014/main" id="{FD8CC537-4926-1547-92A9-C9174DE8AC97}"/>
              </a:ext>
            </a:extLst>
          </p:cNvPr>
          <p:cNvPicPr>
            <a:picLocks noChangeAspect="1"/>
          </p:cNvPicPr>
          <p:nvPr/>
        </p:nvPicPr>
        <p:blipFill rotWithShape="1">
          <a:blip r:embed="rId3"/>
          <a:srcRect l="50000" t="1527" r="15672" b="2091"/>
          <a:stretch/>
        </p:blipFill>
        <p:spPr>
          <a:xfrm>
            <a:off x="539398" y="544912"/>
            <a:ext cx="3646840" cy="5759663"/>
          </a:xfrm>
          <a:prstGeom prst="rect">
            <a:avLst/>
          </a:prstGeom>
        </p:spPr>
      </p:pic>
    </p:spTree>
    <p:extLst>
      <p:ext uri="{BB962C8B-B14F-4D97-AF65-F5344CB8AC3E}">
        <p14:creationId xmlns:p14="http://schemas.microsoft.com/office/powerpoint/2010/main" val="26268632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488A147-B51D-7C47-94C0-ED330D873DFF}"/>
              </a:ext>
            </a:extLst>
          </p:cNvPr>
          <p:cNvSpPr>
            <a:spLocks noGrp="1"/>
          </p:cNvSpPr>
          <p:nvPr>
            <p:ph type="body" sz="quarter" idx="11"/>
          </p:nvPr>
        </p:nvSpPr>
        <p:spPr>
          <a:xfrm>
            <a:off x="4486275" y="1708879"/>
            <a:ext cx="7166325" cy="4595696"/>
          </a:xfrm>
        </p:spPr>
        <p:txBody>
          <a:bodyPr rtlCol="0"/>
          <a:lstStyle/>
          <a:p>
            <a:pPr rtl="0"/>
            <a:r>
              <a:rPr lang="ga"/>
              <a:t>I mí Eanáir </a:t>
            </a:r>
            <a:r>
              <a:rPr lang="ga" b="1">
                <a:solidFill>
                  <a:srgbClr val="0087CB"/>
                </a:solidFill>
              </a:rPr>
              <a:t>1914</a:t>
            </a:r>
            <a:r>
              <a:rPr lang="ga"/>
              <a:t> bhí ar na hoibrithe filleadh ar an obair gan aon athrú, toisc go raibh fíor-ocras ar a dteaghlaigh agus nach raibh mórán airgid acu.</a:t>
            </a:r>
          </a:p>
          <a:p>
            <a:pPr rtl="0"/>
            <a:endParaRPr lang="en-US" dirty="0"/>
          </a:p>
          <a:p>
            <a:pPr rtl="0"/>
            <a:r>
              <a:rPr lang="ga"/>
              <a:t>Cé gur fhill na hoibrithe ar an obair gan a n-éilimh a bheith comhlíonta, lean </a:t>
            </a:r>
            <a:r>
              <a:rPr lang="ga" b="1">
                <a:solidFill>
                  <a:srgbClr val="0087CB"/>
                </a:solidFill>
              </a:rPr>
              <a:t>GLUAISEACHT na gCEARDCHUMANN </a:t>
            </a:r>
            <a:r>
              <a:rPr lang="ga"/>
              <a:t>ar aghaidh </a:t>
            </a:r>
            <a:br>
              <a:rPr lang="en-US" dirty="0"/>
            </a:br>
            <a:r>
              <a:rPr lang="ga"/>
              <a:t>á eagrú féin agus ag fás.</a:t>
            </a:r>
          </a:p>
          <a:p>
            <a:pPr rtl="0"/>
            <a:endParaRPr lang="en-US" dirty="0"/>
          </a:p>
          <a:p>
            <a:pPr rtl="0"/>
            <a:r>
              <a:rPr lang="ga"/>
              <a:t>Cuimhnítear ar Jim Larkin agus ar a obair thábhachtach chun ceardchumainn a fhás in Éirinn le dealbh de ar Shráid Uí Chonaill, Baile Átha Cliath.</a:t>
            </a:r>
          </a:p>
        </p:txBody>
      </p:sp>
      <p:sp>
        <p:nvSpPr>
          <p:cNvPr id="6" name="Title 5">
            <a:extLst>
              <a:ext uri="{FF2B5EF4-FFF2-40B4-BE49-F238E27FC236}">
                <a16:creationId xmlns:a16="http://schemas.microsoft.com/office/drawing/2014/main" id="{9FE51178-4F8A-CB4A-AE47-AB430C089CD4}"/>
              </a:ext>
            </a:extLst>
          </p:cNvPr>
          <p:cNvSpPr>
            <a:spLocks noGrp="1"/>
          </p:cNvSpPr>
          <p:nvPr>
            <p:ph type="ctrTitle"/>
          </p:nvPr>
        </p:nvSpPr>
        <p:spPr>
          <a:xfrm>
            <a:off x="4486275" y="544913"/>
            <a:ext cx="7166325" cy="1038958"/>
          </a:xfrm>
        </p:spPr>
        <p:txBody>
          <a:bodyPr rtlCol="0">
            <a:normAutofit fontScale="90000"/>
          </a:bodyPr>
          <a:lstStyle/>
          <a:p>
            <a:pPr rtl="0"/>
            <a:r>
              <a:rPr lang="ga"/>
              <a:t>I nDIAIDH AN FHRITHDHÚNTA</a:t>
            </a:r>
          </a:p>
        </p:txBody>
      </p:sp>
      <p:pic>
        <p:nvPicPr>
          <p:cNvPr id="5" name="Picture 4">
            <a:extLst>
              <a:ext uri="{FF2B5EF4-FFF2-40B4-BE49-F238E27FC236}">
                <a16:creationId xmlns:a16="http://schemas.microsoft.com/office/drawing/2014/main" id="{051A5609-F2F6-F648-997B-CAB50AB2021F}"/>
              </a:ext>
            </a:extLst>
          </p:cNvPr>
          <p:cNvPicPr>
            <a:picLocks noChangeAspect="1"/>
          </p:cNvPicPr>
          <p:nvPr/>
        </p:nvPicPr>
        <p:blipFill rotWithShape="1">
          <a:blip r:embed="rId3"/>
          <a:srcRect l="52096" r="5640"/>
          <a:stretch/>
        </p:blipFill>
        <p:spPr>
          <a:xfrm>
            <a:off x="539398" y="544913"/>
            <a:ext cx="3646840" cy="5759662"/>
          </a:xfrm>
          <a:prstGeom prst="rect">
            <a:avLst/>
          </a:prstGeom>
        </p:spPr>
      </p:pic>
    </p:spTree>
    <p:extLst>
      <p:ext uri="{BB962C8B-B14F-4D97-AF65-F5344CB8AC3E}">
        <p14:creationId xmlns:p14="http://schemas.microsoft.com/office/powerpoint/2010/main" val="12417079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18C8DC-7A37-B947-87D5-26C57BC56014}"/>
              </a:ext>
            </a:extLst>
          </p:cNvPr>
          <p:cNvSpPr>
            <a:spLocks noGrp="1"/>
          </p:cNvSpPr>
          <p:nvPr>
            <p:ph type="ctrTitle"/>
          </p:nvPr>
        </p:nvSpPr>
        <p:spPr/>
        <p:txBody>
          <a:bodyPr rtlCol="0"/>
          <a:lstStyle/>
          <a:p>
            <a:pPr rtl="0"/>
            <a:r>
              <a:rPr lang="ga"/>
              <a:t>CAD É ATÁ</a:t>
            </a:r>
            <a:br>
              <a:rPr lang="en-US" dirty="0"/>
            </a:br>
            <a:r>
              <a:rPr lang="ga"/>
              <a:t>FOGHLAMTHA AGAINN?</a:t>
            </a:r>
          </a:p>
        </p:txBody>
      </p:sp>
    </p:spTree>
    <p:extLst>
      <p:ext uri="{BB962C8B-B14F-4D97-AF65-F5344CB8AC3E}">
        <p14:creationId xmlns:p14="http://schemas.microsoft.com/office/powerpoint/2010/main" val="39876422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3EBF5E45-617F-B345-8E43-EAA896BF3720}"/>
    </a:ext>
  </a:extLst>
</a:theme>
</file>

<file path=ppt/theme/theme2.xml><?xml version="1.0" encoding="utf-8"?>
<a:theme xmlns:a="http://schemas.openxmlformats.org/drawingml/2006/main" name="Bor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31CBD94D-A192-5849-8721-8097E682E6B0}"/>
    </a:ext>
  </a:extLst>
</a:theme>
</file>

<file path=ppt/theme/theme3.xml><?xml version="1.0" encoding="utf-8"?>
<a:theme xmlns:a="http://schemas.openxmlformats.org/drawingml/2006/main" name="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6066A4DE-3695-5046-8B41-D7BF65F3CD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32B1DAF0629D4CB667CBE8E79EA8FC" ma:contentTypeVersion="13" ma:contentTypeDescription="Create a new document." ma:contentTypeScope="" ma:versionID="7951f965e92a505cb901e735d108f1fa">
  <xsd:schema xmlns:xsd="http://www.w3.org/2001/XMLSchema" xmlns:xs="http://www.w3.org/2001/XMLSchema" xmlns:p="http://schemas.microsoft.com/office/2006/metadata/properties" xmlns:ns2="a7bc5c05-5cca-4cb8-a19e-1e9f0cb5f913" xmlns:ns3="d38b5014-2733-4de1-a05e-52a83f6a310b" targetNamespace="http://schemas.microsoft.com/office/2006/metadata/properties" ma:root="true" ma:fieldsID="661123bc51bc113808b2ac763045b781" ns2:_="" ns3:_="">
    <xsd:import namespace="a7bc5c05-5cca-4cb8-a19e-1e9f0cb5f913"/>
    <xsd:import namespace="d38b5014-2733-4de1-a05e-52a83f6a31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c5c05-5cca-4cb8-a19e-1e9f0cb5f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8b5014-2733-4de1-a05e-52a83f6a310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60BA76-EEC9-47C8-BA07-0D90DDBD863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8025355-20B9-41AF-950A-8534589A1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c5c05-5cca-4cb8-a19e-1e9f0cb5f913"/>
    <ds:schemaRef ds:uri="d38b5014-2733-4de1-a05e-52a83f6a31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26BD88-5479-45A9-9CCC-F91EEA182D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760</TotalTime>
  <Words>937</Words>
  <Application>Microsoft Macintosh PowerPoint</Application>
  <PresentationFormat>Widescreen</PresentationFormat>
  <Paragraphs>50</Paragraphs>
  <Slides>6</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Helvetica Neue Condensed Black</vt:lpstr>
      <vt:lpstr>Tw Cen MT</vt:lpstr>
      <vt:lpstr>Title Slide</vt:lpstr>
      <vt:lpstr>Border</vt:lpstr>
      <vt:lpstr>Background</vt:lpstr>
      <vt:lpstr>CEACHT 4</vt:lpstr>
      <vt:lpstr>JIM LARKIN</vt:lpstr>
      <vt:lpstr>PowerPoint Presentation</vt:lpstr>
      <vt:lpstr>FRITHDHÚNADH 1913 - BAILE ÁTHA CLIATH</vt:lpstr>
      <vt:lpstr>I nDIAIDH AN FHRITHDHÚNTA</vt:lpstr>
      <vt:lpstr>CAD É ATÁ FOGHLAMTHA AGAINN?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Kimberley Kendall</dc:creator>
  <cp:lastModifiedBy>Kimberley Kendall</cp:lastModifiedBy>
  <cp:revision>78</cp:revision>
  <dcterms:created xsi:type="dcterms:W3CDTF">2021-11-01T19:32:50Z</dcterms:created>
  <dcterms:modified xsi:type="dcterms:W3CDTF">2022-02-14T17:45:57Z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0x010100B332B1DAF0629D4CB667CBE8E79EA8FC</vt:lpwstr>
  </property>
</Properties>
</file>