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4" r:id="rId2"/>
    <p:sldMasterId id="2147483671" r:id="rId3"/>
  </p:sldMasterIdLst>
  <p:notesMasterIdLst>
    <p:notesMasterId r:id="rId11"/>
  </p:notesMasterIdLst>
  <p:handoutMasterIdLst>
    <p:handoutMasterId r:id="rId12"/>
  </p:handoutMasterIdLst>
  <p:sldIdLst>
    <p:sldId id="290" r:id="rId4"/>
    <p:sldId id="291" r:id="rId5"/>
    <p:sldId id="298" r:id="rId6"/>
    <p:sldId id="293" r:id="rId7"/>
    <p:sldId id="294" r:id="rId8"/>
    <p:sldId id="297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4"/>
    <p:restoredTop sz="95537"/>
  </p:normalViewPr>
  <p:slideViewPr>
    <p:cSldViewPr snapToGrid="0" snapToObjects="1">
      <p:cViewPr>
        <p:scale>
          <a:sx n="105" d="100"/>
          <a:sy n="105" d="100"/>
        </p:scale>
        <p:origin x="55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0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A2D32-F977-7740-8420-96071C351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B575-0841-7E42-BBAE-34C74E03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5292B-E9F1-304B-9357-BEBCE7E80F65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DB47-86E1-374C-BE7A-19E325EAB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95924-7F88-C040-AF07-913957795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385E-63E7-C84B-BC01-8760A965D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E96B6-B56F-5540-AAD1-C697FB776858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86B3-D296-C24B-ABC0-2698E6F46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3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Larkin and his colleagues didn’t achieve their objectives they gave workers hope as a collective group and recognition amongst the wider public in standing up for workers’ rights and supporting fair pay and working conditions for all workers. The </a:t>
            </a:r>
            <a:r>
              <a:rPr lang="en-US" dirty="0" err="1"/>
              <a:t>Labour</a:t>
            </a:r>
            <a:r>
              <a:rPr lang="en-US" dirty="0"/>
              <a:t> Party was also established around this time and they continued to lobby on behalf or workers and seek to represent them at local and national level.</a:t>
            </a:r>
          </a:p>
          <a:p>
            <a:endParaRPr lang="en-US" dirty="0"/>
          </a:p>
          <a:p>
            <a:r>
              <a:rPr lang="en-US" dirty="0"/>
              <a:t>You can find out more about the </a:t>
            </a:r>
            <a:r>
              <a:rPr lang="en-US" dirty="0" err="1"/>
              <a:t>Labour</a:t>
            </a:r>
            <a:r>
              <a:rPr lang="en-US" dirty="0"/>
              <a:t> Court here: </a:t>
            </a:r>
            <a:r>
              <a:rPr lang="en-US" dirty="0" err="1"/>
              <a:t>www.workplacerelations.ie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WR_Bodies</a:t>
            </a:r>
            <a:r>
              <a:rPr lang="en-US" dirty="0"/>
              <a:t>/</a:t>
            </a:r>
            <a:r>
              <a:rPr lang="en-US" dirty="0" err="1"/>
              <a:t>Labour_Court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086B3-D296-C24B-ABC0-2698E6F46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unions represents their members in disputes e.g. in collective bargaining, in issues around changes of work practice etc. </a:t>
            </a:r>
          </a:p>
          <a:p>
            <a:endParaRPr lang="en-US" dirty="0"/>
          </a:p>
          <a:p>
            <a:r>
              <a:rPr lang="en-US" dirty="0"/>
              <a:t>Promoting equality e.g. ensuring men and women doing the same role get the same pay and challenging employers if this isn’t the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086B3-D296-C24B-ABC0-2698E6F46B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Irish Nurses and Midwifes </a:t>
            </a:r>
            <a:r>
              <a:rPr lang="en-US" dirty="0" err="1"/>
              <a:t>Organisation</a:t>
            </a:r>
            <a:r>
              <a:rPr lang="en-US" dirty="0"/>
              <a:t> (INMO) is the trade union that represents nurses and midwifes working in the public sector in Ireland.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INMO is also a member of a bigger group called the Irish Congress of Trade Unions-ICTU who negotiate with the Government on behalf of groups of unions (known as collective bargaining).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As these nurses/midwifes work in public hospitals their employer is the Government of Ireland.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INMO members were unhappy with the Government as they were finding it very hard to recruit (hire) and retain (keep) nurses who were trained in Ireland.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result of this the nurses who were working in hospitals were under a lot of pressure and were finding it hard to look after all their patients and hospitals couldn’t recruit/retain enough nurses to have safe staffing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INMO looked for talks with the Government (their employer) to discuss the problem but the Government said they wouldn’t negotiate with them further as they were already included in a pay agreement called the Public Service Stability Agreement (PSSA).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nurses argued that there was space within that agreement to discuss their issue but the Government did not agree.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INMO decided it was necessary to ballot their members for strike action. This means asking their members to vote to withdraw their </a:t>
            </a:r>
            <a:r>
              <a:rPr lang="en-US" dirty="0" err="1"/>
              <a:t>labour</a:t>
            </a:r>
            <a:r>
              <a:rPr lang="en-US" dirty="0"/>
              <a:t> as a form of protest.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nurses went on strike for three days between January and February 2019. They picketed hospitals and withdrew their </a:t>
            </a:r>
            <a:r>
              <a:rPr lang="en-US" dirty="0" err="1"/>
              <a:t>labour</a:t>
            </a:r>
            <a:r>
              <a:rPr lang="en-US" dirty="0"/>
              <a:t> on these days.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Government agreed to meet for talks to resolve the issue in the </a:t>
            </a:r>
            <a:r>
              <a:rPr lang="en-US" dirty="0" err="1"/>
              <a:t>Labour</a:t>
            </a:r>
            <a:r>
              <a:rPr lang="en-US" dirty="0"/>
              <a:t> Court and the INMO and ICTU representatives.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nurses were offered a deal which included more pay and recognition of their qualifications in return for no more industrial 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find out if members accept this deal the INMO ballots its members.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086B3-D296-C24B-ABC0-2698E6F46B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0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Discuss with the class what do trade union officials do after the discussion e.g. ballot their members, meet as an executive committee and issue a recommendation to members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086B3-D296-C24B-ABC0-2698E6F46B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3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9F9C9-5923-1146-8E37-CD78E3463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2D4E9-0D7E-5448-BA75-E095D78DD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340B3-489B-D54D-A91E-C16A4D47F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631DD-91AF-134A-93EC-7D0A26C5A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B2717-ADF3-3442-A692-DC4784E3A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E3842-6B65-844A-A54D-104554E20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A1BF8-CCBB-8D4D-B840-8C40F77E7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91018-0369-144B-A9C9-CFC41D1ED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00CC3-BB63-9E43-A16A-CFBED618C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B606-EBED-9549-A7AE-06DE81152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DD242-E77F-B14C-9B79-D5D616B0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23C1E-92AD-0E4B-B7A3-5FEDDD75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24B16-A955-8644-BF70-274D42CF6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23663-94A0-594D-9172-B2FFEF067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154E3-3CF2-FC47-9B88-1C534C507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FEB7C9C-AC4D-5947-9A4F-56CBCBB2EA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F8102A-83D4-C44B-B78B-8E3FBF3EE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FB10E-8B08-1D42-89FA-905BB0D83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DC862-26A0-EF49-8258-2D7A36F9B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9A17A-289C-FE4F-9BE6-C8865E890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D2B1F-C779-D94D-A3A9-6D38C8E3DA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ACC378-22CF-FA49-9A64-C1CA16EE6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02C7884-25E6-9440-8624-692FFD628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DEA391-92EE-544D-A51D-0D253F543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FC9CC1-122A-424F-85F0-1151CE53C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ED1F9-6A3A-E14B-A448-00B1ECC1A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44D2B-AAC1-D144-860A-0F7DDE054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4E984-774E-7C48-AFC2-BA609481C0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A4F995-9B0B-C14C-A638-C2451E24D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7BC933F-5C3C-3541-836A-E982B471AA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51095D-088A-5645-9B64-D222D5365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334AF9-9604-584A-96C9-2D94AD459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62378-3688-774C-B812-704BF5466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E9D8-8AF8-1B43-9658-F15B43E81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F1EC52-76F4-094B-A039-F7F7DC96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4A044-75F6-F542-A166-C6A08E2B36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7905-A533-B649-9E04-D39559066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6FB3C2A-02A4-EF47-87A9-E168D49220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BF248D-D8C8-2548-A1B1-37808F3C2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B7931-64C0-8C44-BDEC-1C02F90B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3F52B-F3C2-124C-966F-8BCFE1953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4AD81-6607-FB41-BD9E-72A15945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FC118-0B43-7943-9DD5-8C50C5B51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83B7C-D1B9-3D41-B099-73574CF8E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D8566-810B-F848-835E-DCE69FDE8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2" r:id="rId4"/>
    <p:sldLayoutId id="2147483688" r:id="rId5"/>
    <p:sldLayoutId id="2147483689" r:id="rId6"/>
    <p:sldLayoutId id="2147483695" r:id="rId7"/>
    <p:sldLayoutId id="2147483696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9" r:id="rId3"/>
    <p:sldLayoutId id="2147483683" r:id="rId4"/>
    <p:sldLayoutId id="2147483684" r:id="rId5"/>
    <p:sldLayoutId id="2147483710" r:id="rId6"/>
    <p:sldLayoutId id="2147483690" r:id="rId7"/>
    <p:sldLayoutId id="2147483691" r:id="rId8"/>
    <p:sldLayoutId id="2147483711" r:id="rId9"/>
    <p:sldLayoutId id="2147483697" r:id="rId10"/>
    <p:sldLayoutId id="2147483698" r:id="rId11"/>
    <p:sldLayoutId id="2147483712" r:id="rId12"/>
    <p:sldLayoutId id="2147483704" r:id="rId13"/>
    <p:sldLayoutId id="2147483705" r:id="rId14"/>
    <p:sldLayoutId id="2147483713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714" r:id="rId3"/>
    <p:sldLayoutId id="2147483679" r:id="rId4"/>
    <p:sldLayoutId id="2147483685" r:id="rId5"/>
    <p:sldLayoutId id="2147483686" r:id="rId6"/>
    <p:sldLayoutId id="2147483715" r:id="rId7"/>
    <p:sldLayoutId id="2147483687" r:id="rId8"/>
    <p:sldLayoutId id="2147483692" r:id="rId9"/>
    <p:sldLayoutId id="2147483693" r:id="rId10"/>
    <p:sldLayoutId id="2147483716" r:id="rId11"/>
    <p:sldLayoutId id="2147483694" r:id="rId12"/>
    <p:sldLayoutId id="2147483699" r:id="rId13"/>
    <p:sldLayoutId id="2147483700" r:id="rId14"/>
    <p:sldLayoutId id="2147483717" r:id="rId15"/>
    <p:sldLayoutId id="2147483701" r:id="rId16"/>
    <p:sldLayoutId id="2147483706" r:id="rId17"/>
    <p:sldLayoutId id="2147483707" r:id="rId18"/>
    <p:sldLayoutId id="2147483718" r:id="rId19"/>
    <p:sldLayoutId id="2147483708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52AF-0582-6F47-BF47-7964C4B21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Trade Union Movement</a:t>
            </a:r>
            <a:br>
              <a:rPr lang="en-US" dirty="0"/>
            </a:br>
            <a:r>
              <a:rPr lang="en-US" dirty="0"/>
              <a:t>in Modern Ireland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6647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2D1C7-BE04-FD4C-BFD0-3FA00F41F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Although Larkin and his colleagues didn’t get what they wanted immediately in 1913, </a:t>
            </a:r>
            <a:br>
              <a:rPr lang="en-US" b="1" dirty="0"/>
            </a:br>
            <a:r>
              <a:rPr lang="en-US" b="1" dirty="0"/>
              <a:t>over the following years many improvements came for workers.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Right to be a </a:t>
            </a:r>
            <a:r>
              <a:rPr lang="en-US" b="1" dirty="0">
                <a:solidFill>
                  <a:srgbClr val="0087CB"/>
                </a:solidFill>
              </a:rPr>
              <a:t>MEMBER</a:t>
            </a:r>
            <a:r>
              <a:rPr lang="en-US" dirty="0"/>
              <a:t> of a trade union</a:t>
            </a:r>
          </a:p>
          <a:p>
            <a:pPr>
              <a:lnSpc>
                <a:spcPct val="150000"/>
              </a:lnSpc>
            </a:pPr>
            <a:r>
              <a:rPr lang="en-US" dirty="0"/>
              <a:t>	Improved </a:t>
            </a:r>
            <a:r>
              <a:rPr lang="en-US" b="1" dirty="0">
                <a:solidFill>
                  <a:srgbClr val="0087CB"/>
                </a:solidFill>
              </a:rPr>
              <a:t>PAY</a:t>
            </a:r>
            <a:r>
              <a:rPr lang="en-US" dirty="0"/>
              <a:t> and </a:t>
            </a:r>
            <a:r>
              <a:rPr lang="en-US" b="1" dirty="0">
                <a:solidFill>
                  <a:srgbClr val="0087CB"/>
                </a:solidFill>
              </a:rPr>
              <a:t>CONDITIONS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87CB"/>
                </a:solidFill>
              </a:rPr>
              <a:t>	THE LABOUR COURT </a:t>
            </a:r>
            <a:r>
              <a:rPr lang="en-US" dirty="0"/>
              <a:t>– helps to find agreement when employers and workers disagree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87CB"/>
                </a:solidFill>
              </a:rPr>
              <a:t>	COLLECTIVE BARGAINING </a:t>
            </a:r>
            <a:r>
              <a:rPr lang="en-US" dirty="0"/>
              <a:t>became more common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87CB"/>
                </a:solidFill>
              </a:rPr>
              <a:t>	EQUAL PAY </a:t>
            </a:r>
            <a:r>
              <a:rPr lang="en-US" dirty="0"/>
              <a:t>for men and women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183845-3D3B-C04D-8487-0CE96CDF95C6}"/>
              </a:ext>
            </a:extLst>
          </p:cNvPr>
          <p:cNvGrpSpPr/>
          <p:nvPr/>
        </p:nvGrpSpPr>
        <p:grpSpPr>
          <a:xfrm>
            <a:off x="880707" y="4828389"/>
            <a:ext cx="495029" cy="510614"/>
            <a:chOff x="901727" y="5369963"/>
            <a:chExt cx="495029" cy="51061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3CDD3B1-DDC1-2F48-8265-FA9640CA2E05}"/>
                </a:ext>
              </a:extLst>
            </p:cNvPr>
            <p:cNvSpPr/>
            <p:nvPr/>
          </p:nvSpPr>
          <p:spPr>
            <a:xfrm>
              <a:off x="901727" y="538554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C119216-01AD-6446-B565-EDF76179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728" y="5369963"/>
              <a:ext cx="495028" cy="495028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FAC596B-D944-594A-A773-829EC2CEDA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MOVING ON FROM THE 1913 LOCKOUT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8A2471-511D-6D46-BE6D-914C2DA765EB}"/>
              </a:ext>
            </a:extLst>
          </p:cNvPr>
          <p:cNvGrpSpPr/>
          <p:nvPr/>
        </p:nvGrpSpPr>
        <p:grpSpPr>
          <a:xfrm>
            <a:off x="880708" y="2944321"/>
            <a:ext cx="495029" cy="495029"/>
            <a:chOff x="1640118" y="3407868"/>
            <a:chExt cx="495029" cy="4950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A9E64D-5057-0F4F-9517-E9D6E1657FDE}"/>
                </a:ext>
              </a:extLst>
            </p:cNvPr>
            <p:cNvSpPr/>
            <p:nvPr/>
          </p:nvSpPr>
          <p:spPr>
            <a:xfrm>
              <a:off x="1640118" y="340786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7C6E28-B2DA-584D-A141-D998E366E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7804" y="3444943"/>
              <a:ext cx="419656" cy="41965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30D963-8762-F547-9462-8283A29321D3}"/>
              </a:ext>
            </a:extLst>
          </p:cNvPr>
          <p:cNvGrpSpPr/>
          <p:nvPr/>
        </p:nvGrpSpPr>
        <p:grpSpPr>
          <a:xfrm>
            <a:off x="880708" y="3540347"/>
            <a:ext cx="495029" cy="505155"/>
            <a:chOff x="1640118" y="3397742"/>
            <a:chExt cx="495029" cy="50515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E1FA5C8-CFEE-7747-8BB9-BCD343F349F0}"/>
                </a:ext>
              </a:extLst>
            </p:cNvPr>
            <p:cNvSpPr/>
            <p:nvPr/>
          </p:nvSpPr>
          <p:spPr>
            <a:xfrm>
              <a:off x="1640118" y="340786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26B308-D4A8-CE47-9DF3-77B737BD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0118" y="3397742"/>
              <a:ext cx="488900" cy="4889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4A251F-B4D3-9444-8207-073D4FD2E977}"/>
              </a:ext>
            </a:extLst>
          </p:cNvPr>
          <p:cNvGrpSpPr/>
          <p:nvPr/>
        </p:nvGrpSpPr>
        <p:grpSpPr>
          <a:xfrm>
            <a:off x="880708" y="4171726"/>
            <a:ext cx="495029" cy="518428"/>
            <a:chOff x="1640118" y="3384469"/>
            <a:chExt cx="495029" cy="518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F8E6CA3-B437-F24F-907D-672D8E4A087F}"/>
                </a:ext>
              </a:extLst>
            </p:cNvPr>
            <p:cNvSpPr/>
            <p:nvPr/>
          </p:nvSpPr>
          <p:spPr>
            <a:xfrm>
              <a:off x="1640118" y="340786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2228176-DFA4-4A4A-925B-73A4F2CBC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1558" y="3384469"/>
              <a:ext cx="466020" cy="46602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B17895-5259-BA4C-B77C-9AD045AAFEFA}"/>
              </a:ext>
            </a:extLst>
          </p:cNvPr>
          <p:cNvGrpSpPr/>
          <p:nvPr/>
        </p:nvGrpSpPr>
        <p:grpSpPr>
          <a:xfrm>
            <a:off x="880708" y="5484429"/>
            <a:ext cx="495029" cy="495029"/>
            <a:chOff x="1640118" y="3407868"/>
            <a:chExt cx="495029" cy="49502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167752-1F58-0D46-844E-E2F9D5B671EC}"/>
                </a:ext>
              </a:extLst>
            </p:cNvPr>
            <p:cNvSpPr/>
            <p:nvPr/>
          </p:nvSpPr>
          <p:spPr>
            <a:xfrm>
              <a:off x="1640118" y="3407868"/>
              <a:ext cx="495029" cy="495029"/>
            </a:xfrm>
            <a:prstGeom prst="ellipse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96492C-54B0-6D4B-AC38-FFB3CF673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7189" y="3427795"/>
              <a:ext cx="440886" cy="44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40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AF112-059C-F346-900B-1BBD1491B0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283590"/>
            <a:ext cx="11113201" cy="478736"/>
          </a:xfrm>
        </p:spPr>
        <p:txBody>
          <a:bodyPr/>
          <a:lstStyle/>
          <a:p>
            <a:pPr algn="ctr"/>
            <a:r>
              <a:rPr lang="en-US" b="1" dirty="0"/>
              <a:t>Unions in Ireland today have a common set of aims.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6D5AB-2A63-7D4B-9AB7-9108E529D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UNIONS TODAY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77E097-FDAA-B64D-B014-94EADF2D2DFC}"/>
              </a:ext>
            </a:extLst>
          </p:cNvPr>
          <p:cNvGrpSpPr/>
          <p:nvPr/>
        </p:nvGrpSpPr>
        <p:grpSpPr>
          <a:xfrm>
            <a:off x="973596" y="1747436"/>
            <a:ext cx="1814066" cy="4026074"/>
            <a:chOff x="973596" y="1991457"/>
            <a:chExt cx="1814066" cy="40260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5F7B14-153F-B74D-B7F1-06F3E713A1C5}"/>
                </a:ext>
              </a:extLst>
            </p:cNvPr>
            <p:cNvSpPr/>
            <p:nvPr/>
          </p:nvSpPr>
          <p:spPr>
            <a:xfrm>
              <a:off x="973596" y="2066191"/>
              <a:ext cx="1814066" cy="3951340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14D457-301A-6541-8089-A760834F47E1}"/>
                </a:ext>
              </a:extLst>
            </p:cNvPr>
            <p:cNvSpPr/>
            <p:nvPr/>
          </p:nvSpPr>
          <p:spPr>
            <a:xfrm>
              <a:off x="1064299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36F7D3C-D644-BA46-B1B9-D7CBEE439F61}"/>
                </a:ext>
              </a:extLst>
            </p:cNvPr>
            <p:cNvSpPr/>
            <p:nvPr/>
          </p:nvSpPr>
          <p:spPr>
            <a:xfrm>
              <a:off x="1070155" y="3691379"/>
              <a:ext cx="1632659" cy="217568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Improve pay and working conditions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24EF83-DF00-AB49-9F03-9AFCE4C8E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541" y="1991457"/>
              <a:ext cx="1728174" cy="172817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3CD38-1934-7B4B-B7B5-E9519F0180C1}"/>
              </a:ext>
            </a:extLst>
          </p:cNvPr>
          <p:cNvGrpSpPr/>
          <p:nvPr/>
        </p:nvGrpSpPr>
        <p:grpSpPr>
          <a:xfrm>
            <a:off x="3081281" y="1660329"/>
            <a:ext cx="1902385" cy="4113181"/>
            <a:chOff x="3081281" y="1904350"/>
            <a:chExt cx="1902385" cy="411318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CA342-AB50-D546-B452-79184876B2A1}"/>
                </a:ext>
              </a:extLst>
            </p:cNvPr>
            <p:cNvSpPr/>
            <p:nvPr/>
          </p:nvSpPr>
          <p:spPr>
            <a:xfrm>
              <a:off x="3124227" y="2066191"/>
              <a:ext cx="1814066" cy="3951340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654115-A1DC-9144-8466-619E56427EDD}"/>
                </a:ext>
              </a:extLst>
            </p:cNvPr>
            <p:cNvSpPr/>
            <p:nvPr/>
          </p:nvSpPr>
          <p:spPr>
            <a:xfrm>
              <a:off x="3214930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D91D4C-7850-7E4D-A2D6-788AB3C4382A}"/>
                </a:ext>
              </a:extLst>
            </p:cNvPr>
            <p:cNvSpPr/>
            <p:nvPr/>
          </p:nvSpPr>
          <p:spPr>
            <a:xfrm>
              <a:off x="3214930" y="3691379"/>
              <a:ext cx="1632659" cy="217568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Improve relationships between workers and employers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8BCDD2-1184-A14C-AFBC-85059FD86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1281" y="1904350"/>
              <a:ext cx="1902385" cy="190238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077A31C-0FB2-A74E-AD34-41ECAD39A324}"/>
              </a:ext>
            </a:extLst>
          </p:cNvPr>
          <p:cNvGrpSpPr/>
          <p:nvPr/>
        </p:nvGrpSpPr>
        <p:grpSpPr>
          <a:xfrm>
            <a:off x="5231912" y="1812493"/>
            <a:ext cx="1814066" cy="3961017"/>
            <a:chOff x="5231912" y="2056514"/>
            <a:chExt cx="1814066" cy="396101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602008F-801B-4B4D-8B64-C7DFA37B68F6}"/>
                </a:ext>
              </a:extLst>
            </p:cNvPr>
            <p:cNvSpPr/>
            <p:nvPr/>
          </p:nvSpPr>
          <p:spPr>
            <a:xfrm>
              <a:off x="5231912" y="2066191"/>
              <a:ext cx="1814066" cy="3951340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0F8C40-B5F2-7241-BB5B-3B1466B4F559}"/>
                </a:ext>
              </a:extLst>
            </p:cNvPr>
            <p:cNvSpPr/>
            <p:nvPr/>
          </p:nvSpPr>
          <p:spPr>
            <a:xfrm>
              <a:off x="5322616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5280369-8632-7D41-8980-139D2E8F6A4C}"/>
                </a:ext>
              </a:extLst>
            </p:cNvPr>
            <p:cNvSpPr/>
            <p:nvPr/>
          </p:nvSpPr>
          <p:spPr>
            <a:xfrm>
              <a:off x="5322616" y="3691378"/>
              <a:ext cx="1632659" cy="2175681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Negotiate on behalf of members </a:t>
              </a:r>
              <a:b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</a:br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in wage agreements and collective bargaining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D70E9D-4FB3-D143-9D69-E8C327421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5670" y="2056514"/>
              <a:ext cx="1598055" cy="159805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59517A-6EA3-D347-AF67-A0B3E2580F5F}"/>
              </a:ext>
            </a:extLst>
          </p:cNvPr>
          <p:cNvGrpSpPr/>
          <p:nvPr/>
        </p:nvGrpSpPr>
        <p:grpSpPr>
          <a:xfrm>
            <a:off x="7304721" y="1711191"/>
            <a:ext cx="1883818" cy="4062319"/>
            <a:chOff x="7304721" y="1955212"/>
            <a:chExt cx="1883818" cy="40623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2DDDCC-18AE-B24A-B687-C8C986796784}"/>
                </a:ext>
              </a:extLst>
            </p:cNvPr>
            <p:cNvSpPr/>
            <p:nvPr/>
          </p:nvSpPr>
          <p:spPr>
            <a:xfrm>
              <a:off x="7339597" y="2066191"/>
              <a:ext cx="1814066" cy="3951340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B73934D-4E96-4C41-B093-F88419FC6F1B}"/>
                </a:ext>
              </a:extLst>
            </p:cNvPr>
            <p:cNvSpPr/>
            <p:nvPr/>
          </p:nvSpPr>
          <p:spPr>
            <a:xfrm>
              <a:off x="7430301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9CC6E24-0E8E-B74E-A0BB-69F290659A47}"/>
                </a:ext>
              </a:extLst>
            </p:cNvPr>
            <p:cNvSpPr/>
            <p:nvPr/>
          </p:nvSpPr>
          <p:spPr>
            <a:xfrm>
              <a:off x="7430301" y="3691379"/>
              <a:ext cx="1632659" cy="217568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Represent members in disputes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243E90-D682-5948-9AF0-361213D77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4721" y="1955212"/>
              <a:ext cx="1883818" cy="188381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09D4D7-A824-254C-9404-9B0D18A66592}"/>
              </a:ext>
            </a:extLst>
          </p:cNvPr>
          <p:cNvGrpSpPr/>
          <p:nvPr/>
        </p:nvGrpSpPr>
        <p:grpSpPr>
          <a:xfrm>
            <a:off x="9404336" y="1776194"/>
            <a:ext cx="1814066" cy="3997316"/>
            <a:chOff x="9404336" y="2020215"/>
            <a:chExt cx="1814066" cy="399731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81DAF2-32A9-524C-9E9B-862675150EA0}"/>
                </a:ext>
              </a:extLst>
            </p:cNvPr>
            <p:cNvSpPr/>
            <p:nvPr/>
          </p:nvSpPr>
          <p:spPr>
            <a:xfrm>
              <a:off x="9404336" y="2066191"/>
              <a:ext cx="1814066" cy="3951340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C9A416-42DB-934A-9C67-880B83B31A2E}"/>
                </a:ext>
              </a:extLst>
            </p:cNvPr>
            <p:cNvSpPr/>
            <p:nvPr/>
          </p:nvSpPr>
          <p:spPr>
            <a:xfrm>
              <a:off x="9495040" y="2151421"/>
              <a:ext cx="1632659" cy="1387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C2CE729-35D5-8B4C-AFB5-0E09D119FCF9}"/>
                </a:ext>
              </a:extLst>
            </p:cNvPr>
            <p:cNvSpPr/>
            <p:nvPr/>
          </p:nvSpPr>
          <p:spPr>
            <a:xfrm>
              <a:off x="9495039" y="3691379"/>
              <a:ext cx="1632659" cy="2175680"/>
            </a:xfrm>
            <a:custGeom>
              <a:avLst/>
              <a:gdLst>
                <a:gd name="connsiteX0" fmla="*/ 0 w 1632659"/>
                <a:gd name="connsiteY0" fmla="*/ 0 h 1794740"/>
                <a:gd name="connsiteX1" fmla="*/ 1632659 w 1632659"/>
                <a:gd name="connsiteY1" fmla="*/ 0 h 1794740"/>
                <a:gd name="connsiteX2" fmla="*/ 1632659 w 1632659"/>
                <a:gd name="connsiteY2" fmla="*/ 1794740 h 1794740"/>
                <a:gd name="connsiteX3" fmla="*/ 0 w 1632659"/>
                <a:gd name="connsiteY3" fmla="*/ 1794740 h 1794740"/>
                <a:gd name="connsiteX4" fmla="*/ 0 w 1632659"/>
                <a:gd name="connsiteY4" fmla="*/ 0 h 179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659" h="1794740">
                  <a:moveTo>
                    <a:pt x="0" y="0"/>
                  </a:moveTo>
                  <a:lnTo>
                    <a:pt x="1632659" y="0"/>
                  </a:lnTo>
                  <a:lnTo>
                    <a:pt x="1632659" y="1794740"/>
                  </a:lnTo>
                  <a:lnTo>
                    <a:pt x="0" y="17947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/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Promote equality for </a:t>
              </a:r>
              <a:b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</a:br>
              <a:r>
                <a:rPr lang="en-IE" sz="2000" b="1" kern="0" dirty="0">
                  <a:solidFill>
                    <a:schemeClr val="bg1"/>
                  </a:solidFill>
                  <a:latin typeface="Tw Cen MT" panose="020B0602020104020603" pitchFamily="34" charset="77"/>
                </a:rPr>
                <a:t>all members and oppose discrimination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7064256-DC7E-9E45-93AC-79E3521FB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47281" y="2020215"/>
              <a:ext cx="1728174" cy="17281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4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A618682-2C4E-EE4F-A538-F067FA94B7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4987" r="14666"/>
          <a:stretch/>
        </p:blipFill>
        <p:spPr>
          <a:xfrm>
            <a:off x="6490740" y="540001"/>
            <a:ext cx="5161859" cy="427184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BC610-D621-794F-B27C-B52465A65D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</p:spPr>
        <p:txBody>
          <a:bodyPr/>
          <a:lstStyle/>
          <a:p>
            <a:r>
              <a:rPr lang="en-US" sz="4600" b="1" dirty="0"/>
              <a:t>INMO MEMBERS ON STRIKE</a:t>
            </a:r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84FD974B-B581-6B4E-8319-AAA2E8E03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5" t="8961" r="7579" b="2978"/>
          <a:stretch/>
        </p:blipFill>
        <p:spPr>
          <a:xfrm>
            <a:off x="539400" y="540000"/>
            <a:ext cx="5810600" cy="42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B04A-F787-E140-9606-E6BA5A0C1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6458809" cy="4595696"/>
          </a:xfrm>
        </p:spPr>
        <p:txBody>
          <a:bodyPr/>
          <a:lstStyle/>
          <a:p>
            <a:r>
              <a:rPr lang="en-US" b="1" dirty="0"/>
              <a:t>Scenario (3 mins) groups of 6: </a:t>
            </a:r>
          </a:p>
          <a:p>
            <a:r>
              <a:rPr lang="en-US" dirty="0"/>
              <a:t>Paramedics are looking for a pay </a:t>
            </a:r>
            <a:br>
              <a:rPr lang="en-US" dirty="0"/>
            </a:br>
            <a:r>
              <a:rPr lang="en-US" dirty="0"/>
              <a:t>rise of </a:t>
            </a:r>
            <a:r>
              <a:rPr lang="en-US" b="1" dirty="0">
                <a:solidFill>
                  <a:srgbClr val="0087CB"/>
                </a:solidFill>
              </a:rPr>
              <a:t>€5 </a:t>
            </a:r>
            <a:r>
              <a:rPr lang="en-US" dirty="0"/>
              <a:t>an hour from next month.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Group members must take on the roles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7CB"/>
                </a:solidFill>
              </a:rPr>
              <a:t>HOSPITAL MANAGERS</a:t>
            </a:r>
            <a:r>
              <a:rPr lang="en-US" sz="2200" dirty="0"/>
              <a:t> (3 people)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87CB"/>
                </a:solidFill>
              </a:rPr>
              <a:t>TRADE UNION NEGOTIATORS</a:t>
            </a:r>
            <a:r>
              <a:rPr lang="en-US" sz="2200" dirty="0"/>
              <a:t> (3 people)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Each trio must argue why it is in their best </a:t>
            </a:r>
            <a:br>
              <a:rPr lang="en-US" dirty="0"/>
            </a:br>
            <a:r>
              <a:rPr lang="en-US" dirty="0"/>
              <a:t>interests to </a:t>
            </a:r>
            <a:r>
              <a:rPr lang="en-US" b="1" dirty="0">
                <a:solidFill>
                  <a:srgbClr val="0087CB"/>
                </a:solidFill>
              </a:rPr>
              <a:t>GRANT/DENY THIS REQUEST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 must give reasons to </a:t>
            </a:r>
            <a:r>
              <a:rPr lang="en-US" b="1" dirty="0">
                <a:solidFill>
                  <a:srgbClr val="0087CB"/>
                </a:solidFill>
              </a:rPr>
              <a:t>JUSTIFY YOUR POSITION</a:t>
            </a:r>
            <a:r>
              <a:rPr lang="en-US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5852E6-8597-5C4E-8A78-CAAEBC028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GROUP ACTIVITY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AC8AC-2618-284D-A8D4-7F7D86C47857}"/>
              </a:ext>
            </a:extLst>
          </p:cNvPr>
          <p:cNvGrpSpPr/>
          <p:nvPr/>
        </p:nvGrpSpPr>
        <p:grpSpPr>
          <a:xfrm>
            <a:off x="6095999" y="957072"/>
            <a:ext cx="4943856" cy="4943856"/>
            <a:chOff x="6333744" y="1243584"/>
            <a:chExt cx="4943856" cy="49438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0BE07EB-7B4E-874E-B4B0-1AC659C2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333744" y="1243584"/>
              <a:ext cx="4943856" cy="4943856"/>
            </a:xfrm>
            <a:prstGeom prst="rect">
              <a:avLst/>
            </a:prstGeom>
          </p:spPr>
        </p:pic>
        <p:sp>
          <p:nvSpPr>
            <p:cNvPr id="16" name="Text Placeholder 2">
              <a:extLst>
                <a:ext uri="{FF2B5EF4-FFF2-40B4-BE49-F238E27FC236}">
                  <a16:creationId xmlns:a16="http://schemas.microsoft.com/office/drawing/2014/main" id="{5D3147A3-6F21-5944-BCDB-6E6512EB1183}"/>
                </a:ext>
              </a:extLst>
            </p:cNvPr>
            <p:cNvSpPr txBox="1">
              <a:spLocks/>
            </p:cNvSpPr>
            <p:nvPr/>
          </p:nvSpPr>
          <p:spPr>
            <a:xfrm>
              <a:off x="7513320" y="2509223"/>
              <a:ext cx="2584704" cy="1920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0" i="0" kern="120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Tw Cen MT" panose="020B0602020104020603" pitchFamily="34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</a:rPr>
                <a:t>Time for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you to try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out your </a:t>
              </a:r>
              <a:r>
                <a:rPr lang="en-US" b="1" dirty="0">
                  <a:solidFill>
                    <a:schemeClr val="bg1"/>
                  </a:solidFill>
                </a:rPr>
                <a:t>NEGOTIATION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skills!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8A5EA-D510-2E4D-B186-0D06D0298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The Management have offered the Paramedics two options:</a:t>
            </a:r>
          </a:p>
          <a:p>
            <a:pPr algn="ctr"/>
            <a:endParaRPr lang="en-US" dirty="0"/>
          </a:p>
          <a:p>
            <a:r>
              <a:rPr lang="en-US" dirty="0"/>
              <a:t>		A rise of </a:t>
            </a:r>
            <a:r>
              <a:rPr lang="en-US" b="1" dirty="0">
                <a:solidFill>
                  <a:srgbClr val="0087CB"/>
                </a:solidFill>
              </a:rPr>
              <a:t>€2 </a:t>
            </a:r>
            <a:r>
              <a:rPr lang="en-US" dirty="0"/>
              <a:t>an hour in their </a:t>
            </a:r>
            <a:r>
              <a:rPr lang="en-US" b="1" dirty="0">
                <a:solidFill>
                  <a:srgbClr val="0087CB"/>
                </a:solidFill>
              </a:rPr>
              <a:t>CURRENT CONTRACTS</a:t>
            </a:r>
            <a:r>
              <a:rPr lang="en-US" dirty="0"/>
              <a:t>.</a:t>
            </a:r>
          </a:p>
          <a:p>
            <a:r>
              <a:rPr lang="en-US" b="1" dirty="0"/>
              <a:t>			OR</a:t>
            </a:r>
          </a:p>
          <a:p>
            <a:r>
              <a:rPr lang="en-US" dirty="0"/>
              <a:t>		A rise of </a:t>
            </a:r>
            <a:r>
              <a:rPr lang="en-US" b="1" dirty="0">
                <a:solidFill>
                  <a:srgbClr val="0087CB"/>
                </a:solidFill>
              </a:rPr>
              <a:t>€3.50 </a:t>
            </a:r>
            <a:r>
              <a:rPr lang="en-US" dirty="0"/>
              <a:t>an hour if they agree to sign a </a:t>
            </a:r>
            <a:r>
              <a:rPr lang="en-US" b="1" dirty="0">
                <a:solidFill>
                  <a:srgbClr val="0087CB"/>
                </a:solidFill>
              </a:rPr>
              <a:t>NEW CONTRACT</a:t>
            </a:r>
            <a:br>
              <a:rPr lang="en-US" dirty="0"/>
            </a:br>
            <a:r>
              <a:rPr lang="en-US" dirty="0"/>
              <a:t>		that requires them to start a half an hour earlier each day.</a:t>
            </a:r>
          </a:p>
          <a:p>
            <a:endParaRPr lang="en-US" dirty="0"/>
          </a:p>
          <a:p>
            <a:r>
              <a:rPr lang="en-US" b="1" dirty="0"/>
              <a:t>Discuss in pairs:</a:t>
            </a:r>
          </a:p>
          <a:p>
            <a:r>
              <a:rPr lang="en-US" dirty="0"/>
              <a:t>As a trade union representative which option would you </a:t>
            </a:r>
            <a:r>
              <a:rPr lang="en-US" b="1" dirty="0">
                <a:solidFill>
                  <a:srgbClr val="0087CB"/>
                </a:solidFill>
              </a:rPr>
              <a:t>RECOMMEND</a:t>
            </a:r>
            <a:r>
              <a:rPr lang="en-US" dirty="0"/>
              <a:t> your staff take and </a:t>
            </a:r>
            <a:r>
              <a:rPr lang="en-US" b="1" dirty="0">
                <a:solidFill>
                  <a:srgbClr val="0087CB"/>
                </a:solidFill>
              </a:rPr>
              <a:t>WHY</a:t>
            </a:r>
            <a:r>
              <a:rPr lang="en-US" dirty="0"/>
              <a:t>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E3A267-7E4F-504B-A00A-CB3994209F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OUTCOME OF NEGOTIATIONS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8ED68-99C4-0B47-840E-BFD75F94D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87" y="2157993"/>
            <a:ext cx="1221199" cy="1221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66D81D-52D4-9C4F-A05D-08F1583E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87" y="3167921"/>
            <a:ext cx="1221199" cy="12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HAVE</a:t>
            </a:r>
            <a:br>
              <a:rPr lang="en-US" dirty="0"/>
            </a:br>
            <a:r>
              <a:rPr lang="en-US" dirty="0"/>
              <a:t>WE LEARNED?</a:t>
            </a:r>
          </a:p>
        </p:txBody>
      </p:sp>
    </p:spTree>
    <p:extLst>
      <p:ext uri="{BB962C8B-B14F-4D97-AF65-F5344CB8AC3E}">
        <p14:creationId xmlns:p14="http://schemas.microsoft.com/office/powerpoint/2010/main" val="37841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EBF5E45-617F-B345-8E43-EAA896BF3720}"/>
    </a:ext>
  </a:extLst>
</a:theme>
</file>

<file path=ppt/theme/theme2.xml><?xml version="1.0" encoding="utf-8"?>
<a:theme xmlns:a="http://schemas.openxmlformats.org/drawingml/2006/main" name="Bor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1CBD94D-A192-5849-8721-8097E682E6B0}"/>
    </a:ext>
  </a:extLst>
</a:theme>
</file>

<file path=ppt/theme/theme3.xml><?xml version="1.0" encoding="utf-8"?>
<a:theme xmlns:a="http://schemas.openxmlformats.org/drawingml/2006/main" name="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6066A4DE-3695-5046-8B41-D7BF65F3CD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2B1DAF0629D4CB667CBE8E79EA8FC" ma:contentTypeVersion="13" ma:contentTypeDescription="Create a new document." ma:contentTypeScope="" ma:versionID="7951f965e92a505cb901e735d108f1fa">
  <xsd:schema xmlns:xsd="http://www.w3.org/2001/XMLSchema" xmlns:xs="http://www.w3.org/2001/XMLSchema" xmlns:p="http://schemas.microsoft.com/office/2006/metadata/properties" xmlns:ns2="a7bc5c05-5cca-4cb8-a19e-1e9f0cb5f913" xmlns:ns3="d38b5014-2733-4de1-a05e-52a83f6a310b" targetNamespace="http://schemas.microsoft.com/office/2006/metadata/properties" ma:root="true" ma:fieldsID="661123bc51bc113808b2ac763045b781" ns2:_="" ns3:_="">
    <xsd:import namespace="a7bc5c05-5cca-4cb8-a19e-1e9f0cb5f913"/>
    <xsd:import namespace="d38b5014-2733-4de1-a05e-52a83f6a3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5c05-5cca-4cb8-a19e-1e9f0cb5f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b5014-2733-4de1-a05e-52a83f6a3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264627-3A5A-4565-A698-72252FF22750}"/>
</file>

<file path=customXml/itemProps2.xml><?xml version="1.0" encoding="utf-8"?>
<ds:datastoreItem xmlns:ds="http://schemas.openxmlformats.org/officeDocument/2006/customXml" ds:itemID="{725C1185-7238-4459-B969-551BFA46BC75}"/>
</file>

<file path=customXml/itemProps3.xml><?xml version="1.0" encoding="utf-8"?>
<ds:datastoreItem xmlns:ds="http://schemas.openxmlformats.org/officeDocument/2006/customXml" ds:itemID="{82674301-82BD-4795-AACD-5683EE410B4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830</Words>
  <Application>Microsoft Macintosh PowerPoint</Application>
  <PresentationFormat>Widescreen</PresentationFormat>
  <Paragraphs>64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 Condensed Black</vt:lpstr>
      <vt:lpstr>Tw Cen MT</vt:lpstr>
      <vt:lpstr>Title Slide</vt:lpstr>
      <vt:lpstr>Border</vt:lpstr>
      <vt:lpstr>Background</vt:lpstr>
      <vt:lpstr>LESSON 5</vt:lpstr>
      <vt:lpstr>MOVING ON FROM THE 1913 LOCKOUT</vt:lpstr>
      <vt:lpstr>UNIONS TODAY</vt:lpstr>
      <vt:lpstr>PowerPoint Presentation</vt:lpstr>
      <vt:lpstr>GROUP ACTIVITY</vt:lpstr>
      <vt:lpstr>OUTCOME OF NEGOTIATIONS</vt:lpstr>
      <vt:lpstr>WHAT HAVE WE LEARNED?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Kimberley Kendall</dc:creator>
  <cp:lastModifiedBy>Kimberley Kendall</cp:lastModifiedBy>
  <cp:revision>91</cp:revision>
  <dcterms:created xsi:type="dcterms:W3CDTF">2021-11-01T19:32:50Z</dcterms:created>
  <dcterms:modified xsi:type="dcterms:W3CDTF">2021-11-24T17:08:23Z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0x010100B332B1DAF0629D4CB667CBE8E79EA8FC</vt:lpwstr>
  </property>
</Properties>
</file>