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89" r:id="rId4"/>
    <p:sldId id="262" r:id="rId5"/>
    <p:sldId id="274" r:id="rId6"/>
    <p:sldId id="283" r:id="rId7"/>
    <p:sldId id="281" r:id="rId8"/>
    <p:sldId id="284" r:id="rId9"/>
    <p:sldId id="288" r:id="rId10"/>
    <p:sldId id="285" r:id="rId11"/>
    <p:sldId id="286" r:id="rId12"/>
    <p:sldId id="28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4660"/>
  </p:normalViewPr>
  <p:slideViewPr>
    <p:cSldViewPr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68"/>
    </p:cViewPr>
  </p:sorter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A1F19-2E85-4D9F-84D5-5D499F738753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</dgm:pt>
    <dgm:pt modelId="{2BE02EE2-9093-409A-B297-63DB552CCA0E}">
      <dgm:prSet phldrT="[Text]" custT="1"/>
      <dgm:spPr/>
      <dgm:t>
        <a:bodyPr/>
        <a:lstStyle/>
        <a:p>
          <a:r>
            <a:rPr lang="en-IE" sz="2400" b="1" dirty="0">
              <a:solidFill>
                <a:srgbClr val="17375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lt"/>
              <a:cs typeface="Helvetica" pitchFamily="34" charset="0"/>
            </a:rPr>
            <a:t>Initial</a:t>
          </a:r>
          <a:r>
            <a:rPr lang="en-IE" sz="2400" b="1" dirty="0">
              <a:solidFill>
                <a:srgbClr val="17375E"/>
              </a:solidFill>
              <a:latin typeface="+mn-lt"/>
              <a:cs typeface="Helvetica" pitchFamily="34" charset="0"/>
            </a:rPr>
            <a:t> Teacher Education</a:t>
          </a:r>
        </a:p>
      </dgm:t>
    </dgm:pt>
    <dgm:pt modelId="{48211487-7D74-4EA1-9E7E-47E7A5517EDA}" type="parTrans" cxnId="{8870DC64-3209-4BB2-882B-6B745E51DB94}">
      <dgm:prSet/>
      <dgm:spPr/>
      <dgm:t>
        <a:bodyPr/>
        <a:lstStyle/>
        <a:p>
          <a:endParaRPr lang="en-IE"/>
        </a:p>
      </dgm:t>
    </dgm:pt>
    <dgm:pt modelId="{B2EE981E-455A-4245-B77A-1578762B132D}" type="sibTrans" cxnId="{8870DC64-3209-4BB2-882B-6B745E51DB94}">
      <dgm:prSet/>
      <dgm:spPr/>
      <dgm:t>
        <a:bodyPr/>
        <a:lstStyle/>
        <a:p>
          <a:endParaRPr lang="en-IE"/>
        </a:p>
      </dgm:t>
    </dgm:pt>
    <dgm:pt modelId="{6CF94A0E-DF8A-451C-972D-398EEFF8050F}">
      <dgm:prSet phldrT="[Text]" custT="1"/>
      <dgm:spPr/>
      <dgm:t>
        <a:bodyPr/>
        <a:lstStyle/>
        <a:p>
          <a:r>
            <a:rPr lang="en-IE" sz="2400" b="1" i="1" dirty="0">
              <a:solidFill>
                <a:srgbClr val="17375E"/>
              </a:solidFill>
              <a:latin typeface="+mn-lt"/>
              <a:cs typeface="Helvetica" pitchFamily="34" charset="0"/>
            </a:rPr>
            <a:t>Droichead</a:t>
          </a:r>
        </a:p>
      </dgm:t>
    </dgm:pt>
    <dgm:pt modelId="{ECFEB923-914D-4C87-8342-9AE9D9A295DC}" type="parTrans" cxnId="{5E3A24E3-E793-4487-9A40-695406365572}">
      <dgm:prSet/>
      <dgm:spPr/>
      <dgm:t>
        <a:bodyPr/>
        <a:lstStyle/>
        <a:p>
          <a:endParaRPr lang="en-IE"/>
        </a:p>
      </dgm:t>
    </dgm:pt>
    <dgm:pt modelId="{FBB14DAC-B4C0-4D50-972D-1E929A4F7525}" type="sibTrans" cxnId="{5E3A24E3-E793-4487-9A40-695406365572}">
      <dgm:prSet/>
      <dgm:spPr/>
      <dgm:t>
        <a:bodyPr/>
        <a:lstStyle/>
        <a:p>
          <a:endParaRPr lang="en-IE"/>
        </a:p>
      </dgm:t>
    </dgm:pt>
    <dgm:pt modelId="{9182EDA0-ABFA-4DA7-A872-E65CF0647ABE}">
      <dgm:prSet custT="1"/>
      <dgm:spPr/>
      <dgm:t>
        <a:bodyPr/>
        <a:lstStyle/>
        <a:p>
          <a:r>
            <a:rPr lang="en-IE" sz="2400" b="1" i="1" dirty="0">
              <a:solidFill>
                <a:schemeClr val="tx2">
                  <a:lumMod val="50000"/>
                </a:schemeClr>
              </a:solidFill>
            </a:rPr>
            <a:t>C</a:t>
          </a:r>
          <a:r>
            <a:rPr lang="ga-IE" sz="2400" b="1" i="1" dirty="0">
              <a:solidFill>
                <a:schemeClr val="tx2">
                  <a:lumMod val="50000"/>
                </a:schemeClr>
              </a:solidFill>
            </a:rPr>
            <a:t>osán</a:t>
          </a:r>
          <a:endParaRPr lang="en-IE" sz="2400" b="1" i="1" dirty="0">
            <a:solidFill>
              <a:schemeClr val="tx2">
                <a:lumMod val="50000"/>
              </a:schemeClr>
            </a:solidFill>
          </a:endParaRPr>
        </a:p>
      </dgm:t>
    </dgm:pt>
    <dgm:pt modelId="{B8667FF5-3D0D-40F9-AA7E-213F3ADA63A8}" type="parTrans" cxnId="{83B36A02-B9D7-4E39-9BCE-2286FEB55F0E}">
      <dgm:prSet/>
      <dgm:spPr/>
      <dgm:t>
        <a:bodyPr/>
        <a:lstStyle/>
        <a:p>
          <a:endParaRPr lang="en-IE"/>
        </a:p>
      </dgm:t>
    </dgm:pt>
    <dgm:pt modelId="{2FB50706-4D8E-4817-9DF3-F68D1429298F}" type="sibTrans" cxnId="{83B36A02-B9D7-4E39-9BCE-2286FEB55F0E}">
      <dgm:prSet/>
      <dgm:spPr/>
      <dgm:t>
        <a:bodyPr/>
        <a:lstStyle/>
        <a:p>
          <a:endParaRPr lang="en-IE"/>
        </a:p>
      </dgm:t>
    </dgm:pt>
    <dgm:pt modelId="{00BA66FB-8ADA-4105-A8DF-E7A6D0258656}" type="pres">
      <dgm:prSet presAssocID="{AAEA1F19-2E85-4D9F-84D5-5D499F738753}" presName="Name0" presStyleCnt="0">
        <dgm:presLayoutVars>
          <dgm:dir/>
          <dgm:animLvl val="lvl"/>
          <dgm:resizeHandles val="exact"/>
        </dgm:presLayoutVars>
      </dgm:prSet>
      <dgm:spPr/>
    </dgm:pt>
    <dgm:pt modelId="{844F84EB-87D6-4F55-B5BB-8629F38FE9C6}" type="pres">
      <dgm:prSet presAssocID="{2BE02EE2-9093-409A-B297-63DB552CCA0E}" presName="parTxOnly" presStyleLbl="node1" presStyleIdx="0" presStyleCnt="3" custScaleX="126784" custScaleY="150137">
        <dgm:presLayoutVars>
          <dgm:chMax val="0"/>
          <dgm:chPref val="0"/>
          <dgm:bulletEnabled val="1"/>
        </dgm:presLayoutVars>
      </dgm:prSet>
      <dgm:spPr/>
    </dgm:pt>
    <dgm:pt modelId="{29DC8BD3-7A07-4661-BE1E-1CDFC9CEF8D3}" type="pres">
      <dgm:prSet presAssocID="{B2EE981E-455A-4245-B77A-1578762B132D}" presName="parTxOnlySpace" presStyleCnt="0"/>
      <dgm:spPr/>
    </dgm:pt>
    <dgm:pt modelId="{08A08C93-CEC6-4E72-9103-266A88F8EB7D}" type="pres">
      <dgm:prSet presAssocID="{6CF94A0E-DF8A-451C-972D-398EEFF8050F}" presName="parTxOnly" presStyleLbl="node1" presStyleIdx="1" presStyleCnt="3" custScaleX="124943" custScaleY="142860" custLinFactNeighborX="-20821" custLinFactNeighborY="533">
        <dgm:presLayoutVars>
          <dgm:chMax val="0"/>
          <dgm:chPref val="0"/>
          <dgm:bulletEnabled val="1"/>
        </dgm:presLayoutVars>
      </dgm:prSet>
      <dgm:spPr/>
    </dgm:pt>
    <dgm:pt modelId="{90CD8F20-2F81-4AD2-8410-1294C11BA5E7}" type="pres">
      <dgm:prSet presAssocID="{FBB14DAC-B4C0-4D50-972D-1E929A4F7525}" presName="parTxOnlySpace" presStyleCnt="0"/>
      <dgm:spPr/>
    </dgm:pt>
    <dgm:pt modelId="{BD811C89-0B5D-4397-B2D0-5051DFD27602}" type="pres">
      <dgm:prSet presAssocID="{9182EDA0-ABFA-4DA7-A872-E65CF0647ABE}" presName="parTxOnly" presStyleLbl="node1" presStyleIdx="2" presStyleCnt="3" custScaleY="141794">
        <dgm:presLayoutVars>
          <dgm:chMax val="0"/>
          <dgm:chPref val="0"/>
          <dgm:bulletEnabled val="1"/>
        </dgm:presLayoutVars>
      </dgm:prSet>
      <dgm:spPr/>
    </dgm:pt>
  </dgm:ptLst>
  <dgm:cxnLst>
    <dgm:cxn modelId="{6BE700EA-DC2C-47C0-B31E-6385699D5F83}" type="presOf" srcId="{2BE02EE2-9093-409A-B297-63DB552CCA0E}" destId="{844F84EB-87D6-4F55-B5BB-8629F38FE9C6}" srcOrd="0" destOrd="0" presId="urn:microsoft.com/office/officeart/2005/8/layout/chevron1"/>
    <dgm:cxn modelId="{83B0D80E-13CC-4E94-B160-C9A3B5860B6C}" type="presOf" srcId="{6CF94A0E-DF8A-451C-972D-398EEFF8050F}" destId="{08A08C93-CEC6-4E72-9103-266A88F8EB7D}" srcOrd="0" destOrd="0" presId="urn:microsoft.com/office/officeart/2005/8/layout/chevron1"/>
    <dgm:cxn modelId="{5E3A24E3-E793-4487-9A40-695406365572}" srcId="{AAEA1F19-2E85-4D9F-84D5-5D499F738753}" destId="{6CF94A0E-DF8A-451C-972D-398EEFF8050F}" srcOrd="1" destOrd="0" parTransId="{ECFEB923-914D-4C87-8342-9AE9D9A295DC}" sibTransId="{FBB14DAC-B4C0-4D50-972D-1E929A4F7525}"/>
    <dgm:cxn modelId="{83B36A02-B9D7-4E39-9BCE-2286FEB55F0E}" srcId="{AAEA1F19-2E85-4D9F-84D5-5D499F738753}" destId="{9182EDA0-ABFA-4DA7-A872-E65CF0647ABE}" srcOrd="2" destOrd="0" parTransId="{B8667FF5-3D0D-40F9-AA7E-213F3ADA63A8}" sibTransId="{2FB50706-4D8E-4817-9DF3-F68D1429298F}"/>
    <dgm:cxn modelId="{3C40DEA0-2B71-44DC-B106-6C9277B4BE2F}" type="presOf" srcId="{9182EDA0-ABFA-4DA7-A872-E65CF0647ABE}" destId="{BD811C89-0B5D-4397-B2D0-5051DFD27602}" srcOrd="0" destOrd="0" presId="urn:microsoft.com/office/officeart/2005/8/layout/chevron1"/>
    <dgm:cxn modelId="{8870DC64-3209-4BB2-882B-6B745E51DB94}" srcId="{AAEA1F19-2E85-4D9F-84D5-5D499F738753}" destId="{2BE02EE2-9093-409A-B297-63DB552CCA0E}" srcOrd="0" destOrd="0" parTransId="{48211487-7D74-4EA1-9E7E-47E7A5517EDA}" sibTransId="{B2EE981E-455A-4245-B77A-1578762B132D}"/>
    <dgm:cxn modelId="{4A76A0E0-B969-433F-89C9-416944E83C5F}" type="presOf" srcId="{AAEA1F19-2E85-4D9F-84D5-5D499F738753}" destId="{00BA66FB-8ADA-4105-A8DF-E7A6D0258656}" srcOrd="0" destOrd="0" presId="urn:microsoft.com/office/officeart/2005/8/layout/chevron1"/>
    <dgm:cxn modelId="{12D83A34-49D9-49D3-8F8A-69C5819D4AAB}" type="presParOf" srcId="{00BA66FB-8ADA-4105-A8DF-E7A6D0258656}" destId="{844F84EB-87D6-4F55-B5BB-8629F38FE9C6}" srcOrd="0" destOrd="0" presId="urn:microsoft.com/office/officeart/2005/8/layout/chevron1"/>
    <dgm:cxn modelId="{7EA214F8-139A-4053-99F5-007B8178BE28}" type="presParOf" srcId="{00BA66FB-8ADA-4105-A8DF-E7A6D0258656}" destId="{29DC8BD3-7A07-4661-BE1E-1CDFC9CEF8D3}" srcOrd="1" destOrd="0" presId="urn:microsoft.com/office/officeart/2005/8/layout/chevron1"/>
    <dgm:cxn modelId="{A57E2D48-C2BE-44E2-8099-B27D831D6B45}" type="presParOf" srcId="{00BA66FB-8ADA-4105-A8DF-E7A6D0258656}" destId="{08A08C93-CEC6-4E72-9103-266A88F8EB7D}" srcOrd="2" destOrd="0" presId="urn:microsoft.com/office/officeart/2005/8/layout/chevron1"/>
    <dgm:cxn modelId="{6843A64A-DA18-4625-96DC-4BA3AFA03297}" type="presParOf" srcId="{00BA66FB-8ADA-4105-A8DF-E7A6D0258656}" destId="{90CD8F20-2F81-4AD2-8410-1294C11BA5E7}" srcOrd="3" destOrd="0" presId="urn:microsoft.com/office/officeart/2005/8/layout/chevron1"/>
    <dgm:cxn modelId="{D0DBD73C-3D46-4432-AC25-6A94AE55EE74}" type="presParOf" srcId="{00BA66FB-8ADA-4105-A8DF-E7A6D0258656}" destId="{BD811C89-0B5D-4397-B2D0-5051DFD2760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F84EB-87D6-4F55-B5BB-8629F38FE9C6}">
      <dsp:nvSpPr>
        <dsp:cNvPr id="0" name=""/>
        <dsp:cNvSpPr/>
      </dsp:nvSpPr>
      <dsp:spPr>
        <a:xfrm>
          <a:off x="2479" y="220759"/>
          <a:ext cx="3116976" cy="147644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b="1" kern="1200" dirty="0">
              <a:solidFill>
                <a:srgbClr val="17375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lt"/>
              <a:cs typeface="Helvetica" pitchFamily="34" charset="0"/>
            </a:rPr>
            <a:t>Initial</a:t>
          </a:r>
          <a:r>
            <a:rPr lang="en-IE" sz="2400" b="1" kern="1200" dirty="0">
              <a:solidFill>
                <a:srgbClr val="17375E"/>
              </a:solidFill>
              <a:latin typeface="+mn-lt"/>
              <a:cs typeface="Helvetica" pitchFamily="34" charset="0"/>
            </a:rPr>
            <a:t> Teacher Education</a:t>
          </a:r>
        </a:p>
      </dsp:txBody>
      <dsp:txXfrm>
        <a:off x="740701" y="220759"/>
        <a:ext cx="1640533" cy="1476443"/>
      </dsp:txXfrm>
    </dsp:sp>
    <dsp:sp modelId="{08A08C93-CEC6-4E72-9103-266A88F8EB7D}">
      <dsp:nvSpPr>
        <dsp:cNvPr id="0" name=""/>
        <dsp:cNvSpPr/>
      </dsp:nvSpPr>
      <dsp:spPr>
        <a:xfrm>
          <a:off x="2822418" y="261782"/>
          <a:ext cx="3071715" cy="14048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b="1" i="1" kern="1200" dirty="0">
              <a:solidFill>
                <a:srgbClr val="17375E"/>
              </a:solidFill>
              <a:latin typeface="+mn-lt"/>
              <a:cs typeface="Helvetica" pitchFamily="34" charset="0"/>
            </a:rPr>
            <a:t>Droichead</a:t>
          </a:r>
        </a:p>
      </dsp:txBody>
      <dsp:txXfrm>
        <a:off x="3524859" y="261782"/>
        <a:ext cx="1666834" cy="1404881"/>
      </dsp:txXfrm>
    </dsp:sp>
    <dsp:sp modelId="{BD811C89-0B5D-4397-B2D0-5051DFD27602}">
      <dsp:nvSpPr>
        <dsp:cNvPr id="0" name=""/>
        <dsp:cNvSpPr/>
      </dsp:nvSpPr>
      <dsp:spPr>
        <a:xfrm>
          <a:off x="5699473" y="261782"/>
          <a:ext cx="2458493" cy="13943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b="1" i="1" kern="1200" dirty="0">
              <a:solidFill>
                <a:schemeClr val="tx2">
                  <a:lumMod val="50000"/>
                </a:schemeClr>
              </a:solidFill>
            </a:rPr>
            <a:t>C</a:t>
          </a:r>
          <a:r>
            <a:rPr lang="ga-IE" sz="2400" b="1" i="1" kern="1200" dirty="0">
              <a:solidFill>
                <a:schemeClr val="tx2">
                  <a:lumMod val="50000"/>
                </a:schemeClr>
              </a:solidFill>
            </a:rPr>
            <a:t>osán</a:t>
          </a:r>
          <a:endParaRPr lang="en-IE" sz="2400" b="1" i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396672" y="261782"/>
        <a:ext cx="1064095" cy="1394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835D2-2BCE-42B3-B306-9C417C406178}" type="datetimeFigureOut">
              <a:rPr lang="en-IE" smtClean="0"/>
              <a:pPr/>
              <a:t>25/03/2017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267CF-F6CE-4974-A5EB-CE566CE66AC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2334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5001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9729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78" cy="4498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endParaRPr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3887787" y="9494838"/>
            <a:ext cx="2974974" cy="500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I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I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762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8361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8975"/>
            <a:ext cx="4594225" cy="3444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7704" y="4363760"/>
            <a:ext cx="5501639" cy="4134088"/>
          </a:xfrm>
          <a:prstGeom prst="rect">
            <a:avLst/>
          </a:prstGeom>
          <a:noFill/>
          <a:ln>
            <a:noFill/>
          </a:ln>
        </p:spPr>
        <p:txBody>
          <a:bodyPr lIns="96150" tIns="48075" rIns="96150" bIns="48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IE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Cast their minds back to when they were an NQT: </a:t>
            </a:r>
            <a:r>
              <a:rPr lang="en-IE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Allow participants some time exploring the blob scene.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IE" sz="12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Picture the scenario: I am a new blob that arrives into this school. Where do I go? Who could I sit with? Where would I go to find the cups?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IE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Question</a:t>
            </a:r>
            <a:r>
              <a:rPr lang="en-IE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What was it like for you when you began teaching? Recall 2 positive experiences and 1 negative experience.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IE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would have helped you?  (perhaps 3 things)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IE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would it be like to be a new staff member in our school? (If you only have 35 minutes for the presentation </a:t>
            </a:r>
            <a:r>
              <a:rPr lang="en-IE" sz="12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may not have time to do this activity</a:t>
            </a:r>
            <a:r>
              <a:rPr lang="en-IE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IE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Key Message</a:t>
            </a:r>
            <a:r>
              <a:rPr lang="en-IE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Induction is a whole school approach. The mentor AND now the PST is the facilitator of the induction process in their school.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896994" y="8727521"/>
            <a:ext cx="2980054" cy="459343"/>
          </a:xfrm>
          <a:prstGeom prst="rect">
            <a:avLst/>
          </a:prstGeom>
          <a:noFill/>
          <a:ln>
            <a:noFill/>
          </a:ln>
        </p:spPr>
        <p:txBody>
          <a:bodyPr lIns="96125" tIns="48050" rIns="96125" bIns="48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IE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IE"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673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067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177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8592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8" name="Picture 7" descr="C:\Users\Vincent\Desktop\Facilitators Post-Primary Training\NIPT Logo Square (White on Blue) (Aug 30th 2012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97784"/>
            <a:ext cx="68760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 rot="16200000">
            <a:off x="5715000" y="2743200"/>
            <a:ext cx="6172200" cy="685800"/>
          </a:xfrm>
          <a:prstGeom prst="rect">
            <a:avLst/>
          </a:prstGeom>
          <a:gradFill flip="none" rotWithShape="1">
            <a:gsLst>
              <a:gs pos="0">
                <a:srgbClr val="76923C"/>
              </a:gs>
              <a:gs pos="100000">
                <a:srgbClr val="FFFFFF"/>
              </a:gs>
              <a:gs pos="50000">
                <a:srgbClr val="76923C"/>
              </a:gs>
            </a:gsLst>
            <a:lin ang="0" scaled="1"/>
            <a:tileRect/>
          </a:gradFill>
        </p:spPr>
        <p:txBody>
          <a:bodyPr anchor="ctr" anchorCtr="1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 pitchFamily="-112" charset="0"/>
                <a:cs typeface="Arial" charset="0"/>
              </a:rPr>
              <a:t>INTO Youth Conference 2017</a:t>
            </a:r>
          </a:p>
        </p:txBody>
      </p:sp>
    </p:spTree>
    <p:extLst>
      <p:ext uri="{BB962C8B-B14F-4D97-AF65-F5344CB8AC3E}">
        <p14:creationId xmlns:p14="http://schemas.microsoft.com/office/powerpoint/2010/main" val="311482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5924" y="404664"/>
            <a:ext cx="8077200" cy="725424"/>
            <a:chOff x="609600" y="417576"/>
            <a:chExt cx="8077200" cy="725424"/>
          </a:xfrm>
        </p:grpSpPr>
        <p:pic>
          <p:nvPicPr>
            <p:cNvPr id="6" name="Picture 5" descr="NIPT Logo (June 5th 2012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417576"/>
              <a:ext cx="1926336" cy="725424"/>
            </a:xfrm>
            <a:prstGeom prst="rect">
              <a:avLst/>
            </a:prstGeom>
          </p:spPr>
        </p:pic>
        <p:pic>
          <p:nvPicPr>
            <p:cNvPr id="7" name="Picture 6" descr="NIPT Logo Part 2 (June 5th 2012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2624" y="569976"/>
              <a:ext cx="3694176" cy="420624"/>
            </a:xfrm>
            <a:prstGeom prst="rect">
              <a:avLst/>
            </a:prstGeom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762000" y="2130425"/>
            <a:ext cx="7848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</a:t>
            </a:r>
            <a:r>
              <a:rPr lang="en-IE" sz="4400" b="1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 to INTO Youth Conference </a:t>
            </a:r>
            <a:endParaRPr kumimoji="0" lang="en-IE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09600" y="3886200"/>
            <a:ext cx="8001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Máirín Ní Chéileachair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NIPT National Co-Ordinator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IE" sz="2400" dirty="0">
                <a:solidFill>
                  <a:schemeClr val="tx2">
                    <a:lumMod val="75000"/>
                  </a:schemeClr>
                </a:solidFill>
              </a:rPr>
              <a:t>Saturday 25</a:t>
            </a:r>
            <a:r>
              <a:rPr lang="en-IE" sz="2400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IE" sz="2400" dirty="0">
                <a:solidFill>
                  <a:schemeClr val="tx2">
                    <a:lumMod val="75000"/>
                  </a:schemeClr>
                </a:solidFill>
              </a:rPr>
              <a:t> March 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67171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Our careers are a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dirty="0"/>
              <a:t>What does your career journey look like to date?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20888"/>
            <a:ext cx="5103197" cy="32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is yours?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dirty="0"/>
              <a:t>Where am I going and why?</a:t>
            </a:r>
          </a:p>
          <a:p>
            <a:pPr marL="0" indent="0" algn="ctr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3168352" cy="2108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81" y="3898326"/>
            <a:ext cx="3325614" cy="197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27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What is yours?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dirty="0"/>
              <a:t>What will it feel like when I get there?</a:t>
            </a:r>
          </a:p>
          <a:p>
            <a:pPr marL="0" indent="0" algn="ctr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0" y="2276872"/>
            <a:ext cx="3168352" cy="2100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59" y="2636912"/>
            <a:ext cx="3430997" cy="1988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5337136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tx2"/>
                </a:solidFill>
                <a:latin typeface="+mj-lt"/>
              </a:rPr>
              <a:t>Support and challenge, mentoring and induction will make the difference.</a:t>
            </a:r>
          </a:p>
        </p:txBody>
      </p:sp>
    </p:spTree>
    <p:extLst>
      <p:ext uri="{BB962C8B-B14F-4D97-AF65-F5344CB8AC3E}">
        <p14:creationId xmlns:p14="http://schemas.microsoft.com/office/powerpoint/2010/main" val="122315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IE" sz="7200" dirty="0"/>
          </a:p>
          <a:p>
            <a:pPr marL="0" indent="0" algn="ctr">
              <a:buNone/>
            </a:pPr>
            <a:r>
              <a:rPr lang="en-IE" sz="7200" dirty="0"/>
              <a:t>Míle buíochas</a:t>
            </a:r>
          </a:p>
        </p:txBody>
      </p:sp>
    </p:spTree>
    <p:extLst>
      <p:ext uri="{BB962C8B-B14F-4D97-AF65-F5344CB8AC3E}">
        <p14:creationId xmlns:p14="http://schemas.microsoft.com/office/powerpoint/2010/main" val="171208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National Induction Programme for Teachers</a:t>
            </a:r>
            <a:br>
              <a:rPr lang="en-I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b="1" dirty="0">
                <a:solidFill>
                  <a:srgbClr val="17365D"/>
                </a:solidFill>
                <a:ea typeface="Calibri"/>
                <a:cs typeface="Calibri"/>
                <a:sym typeface="Calibri"/>
              </a:rPr>
              <a:t>Purpose:</a:t>
            </a:r>
            <a:br>
              <a:rPr lang="en-IE" b="1" dirty="0">
                <a:solidFill>
                  <a:srgbClr val="17365D"/>
                </a:solidFill>
                <a:ea typeface="Calibri"/>
                <a:cs typeface="Calibri"/>
                <a:sym typeface="Calibri"/>
              </a:rPr>
            </a:br>
            <a:r>
              <a:rPr lang="en-IE" dirty="0">
                <a:solidFill>
                  <a:srgbClr val="17365D"/>
                </a:solidFill>
                <a:ea typeface="Calibri"/>
                <a:cs typeface="Calibri"/>
                <a:sym typeface="Calibri"/>
              </a:rPr>
              <a:t>To support the professional growth of teachers during the induction phase</a:t>
            </a:r>
            <a:br>
              <a:rPr lang="en-IE" b="1" dirty="0">
                <a:solidFill>
                  <a:srgbClr val="17365D"/>
                </a:solidFill>
                <a:ea typeface="Calibri"/>
                <a:cs typeface="Calibri"/>
                <a:sym typeface="Calibri"/>
              </a:rPr>
            </a:br>
            <a:br>
              <a:rPr lang="en-IE" b="1" dirty="0">
                <a:solidFill>
                  <a:srgbClr val="17365D"/>
                </a:solidFill>
                <a:ea typeface="Calibri"/>
                <a:cs typeface="Calibri"/>
                <a:sym typeface="Calibri"/>
              </a:rPr>
            </a:br>
            <a:br>
              <a:rPr lang="en-IE" b="1" dirty="0">
                <a:solidFill>
                  <a:srgbClr val="17365D"/>
                </a:solidFill>
                <a:ea typeface="Calibri"/>
                <a:cs typeface="Calibri"/>
                <a:sym typeface="Calibri"/>
              </a:rPr>
            </a:br>
            <a:r>
              <a:rPr lang="en-IE" b="1" dirty="0">
                <a:solidFill>
                  <a:srgbClr val="17365D"/>
                </a:solidFill>
                <a:ea typeface="Calibri"/>
                <a:cs typeface="Calibri"/>
                <a:sym typeface="Calibri"/>
              </a:rPr>
              <a:t>Vision:   </a:t>
            </a:r>
            <a:br>
              <a:rPr lang="en-IE" b="1" dirty="0">
                <a:solidFill>
                  <a:srgbClr val="17365D"/>
                </a:solidFill>
                <a:ea typeface="Calibri"/>
                <a:cs typeface="Calibri"/>
                <a:sym typeface="Calibri"/>
              </a:rPr>
            </a:br>
            <a:r>
              <a:rPr lang="en-IE" dirty="0">
                <a:solidFill>
                  <a:srgbClr val="17365D"/>
                </a:solidFill>
                <a:ea typeface="Calibri"/>
                <a:cs typeface="Calibri"/>
                <a:sym typeface="Calibri"/>
              </a:rPr>
              <a:t>Quality induction for every teacher</a:t>
            </a:r>
            <a:br>
              <a:rPr lang="en-IE" dirty="0">
                <a:solidFill>
                  <a:srgbClr val="17365D"/>
                </a:solidFill>
                <a:ea typeface="Calibri"/>
                <a:cs typeface="Calibri"/>
                <a:sym typeface="Calibri"/>
              </a:rPr>
            </a:br>
            <a:br>
              <a:rPr lang="en-IE" dirty="0">
                <a:solidFill>
                  <a:srgbClr val="17365D"/>
                </a:solidFill>
                <a:ea typeface="Calibri"/>
                <a:cs typeface="Calibri"/>
                <a:sym typeface="Calibri"/>
              </a:rPr>
            </a:br>
            <a:br>
              <a:rPr lang="en-IE" b="1" dirty="0">
                <a:solidFill>
                  <a:srgbClr val="17365D"/>
                </a:solidFill>
                <a:ea typeface="Calibri"/>
                <a:cs typeface="Calibri"/>
                <a:sym typeface="Calibri"/>
              </a:rPr>
            </a:br>
            <a:r>
              <a:rPr lang="en-IE" b="1" dirty="0">
                <a:solidFill>
                  <a:srgbClr val="17365D"/>
                </a:solidFill>
                <a:ea typeface="Calibri"/>
                <a:cs typeface="Calibri"/>
                <a:sym typeface="Calibri"/>
              </a:rPr>
              <a:t>Motto:</a:t>
            </a:r>
            <a:br>
              <a:rPr lang="en-IE" b="1" dirty="0">
                <a:solidFill>
                  <a:srgbClr val="17365D"/>
                </a:solidFill>
                <a:ea typeface="Calibri"/>
                <a:cs typeface="Calibri"/>
                <a:sym typeface="Calibri"/>
              </a:rPr>
            </a:br>
            <a:r>
              <a:rPr lang="en-IE" dirty="0">
                <a:solidFill>
                  <a:srgbClr val="17365D"/>
                </a:solidFill>
                <a:ea typeface="Calibri"/>
                <a:cs typeface="Calibri"/>
                <a:sym typeface="Calibri"/>
              </a:rPr>
              <a:t>Seeking support is a sign of strength</a:t>
            </a:r>
            <a:br>
              <a:rPr lang="en-IE" dirty="0">
                <a:solidFill>
                  <a:srgbClr val="17365D"/>
                </a:solidFill>
                <a:ea typeface="Calibri"/>
                <a:cs typeface="Calibri"/>
                <a:sym typeface="Calibri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National Induction Programme for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E" dirty="0"/>
              <a:t>Our programme of support</a:t>
            </a:r>
          </a:p>
          <a:p>
            <a:r>
              <a:rPr lang="en-IE" dirty="0"/>
              <a:t>Induction workshops </a:t>
            </a:r>
          </a:p>
          <a:p>
            <a:r>
              <a:rPr lang="en-IE" dirty="0"/>
              <a:t>Cluster meetings</a:t>
            </a:r>
          </a:p>
          <a:p>
            <a:r>
              <a:rPr lang="en-IE" dirty="0"/>
              <a:t>School Support</a:t>
            </a:r>
          </a:p>
          <a:p>
            <a:r>
              <a:rPr lang="en-IE" dirty="0"/>
              <a:t>Phone and email support</a:t>
            </a:r>
          </a:p>
          <a:p>
            <a:r>
              <a:rPr lang="en-IE" dirty="0"/>
              <a:t>CPD for experienced teachers (Professional Support Team Training)</a:t>
            </a:r>
          </a:p>
          <a:p>
            <a:r>
              <a:rPr lang="en-IE" dirty="0"/>
              <a:t>Staff presentations</a:t>
            </a:r>
          </a:p>
          <a:p>
            <a:r>
              <a:rPr lang="en-IE" dirty="0"/>
              <a:t>Information Sessions</a:t>
            </a:r>
          </a:p>
          <a:p>
            <a:r>
              <a:rPr lang="en-IE" dirty="0"/>
              <a:t>Website </a:t>
            </a:r>
          </a:p>
          <a:p>
            <a:r>
              <a:rPr lang="en-IE" dirty="0"/>
              <a:t>Shared Learning Events</a:t>
            </a:r>
          </a:p>
        </p:txBody>
      </p:sp>
    </p:spTree>
    <p:extLst>
      <p:ext uri="{BB962C8B-B14F-4D97-AF65-F5344CB8AC3E}">
        <p14:creationId xmlns:p14="http://schemas.microsoft.com/office/powerpoint/2010/main" val="173104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en-IE" i="1">
                <a:solidFill>
                  <a:schemeClr val="tx2">
                    <a:lumMod val="50000"/>
                  </a:schemeClr>
                </a:solidFill>
              </a:rPr>
              <a:t>The National Induction Programme for Teachers (NIPT)</a:t>
            </a:r>
            <a:br>
              <a:rPr lang="en-IE">
                <a:solidFill>
                  <a:schemeClr val="tx2">
                    <a:lumMod val="50000"/>
                  </a:schemeClr>
                </a:solidFill>
              </a:rPr>
            </a:br>
            <a:br>
              <a:rPr lang="en-IE" sz="3200"/>
            </a:br>
            <a:endParaRPr lang="en-IE" dirty="0"/>
          </a:p>
        </p:txBody>
      </p:sp>
      <p:pic>
        <p:nvPicPr>
          <p:cNvPr id="4" name="Content Placeholder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703" y="1264196"/>
            <a:ext cx="7859713" cy="504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72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85921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Calibri"/>
              <a:buNone/>
            </a:pPr>
            <a:r>
              <a:rPr lang="en-IE" sz="3959" b="1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The Continuum of Teacher Education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859215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</a:pPr>
            <a:r>
              <a:rPr lang="en-IE" sz="24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Policy on the Continuum of teacher Education (2011) recognises three distinct phases in a teacher’s career.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</a:pPr>
            <a:endParaRPr lang="en-IE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</a:pPr>
            <a:endParaRPr lang="en-IE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</a:pPr>
            <a:r>
              <a:rPr lang="en-IE" sz="24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In reality it can be much more complex than this.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</a:pPr>
            <a:endParaRPr lang="en-IE" sz="2400" b="0" i="0" u="none" strike="noStrike" cap="none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" name="Diagram 14"/>
          <p:cNvGraphicFramePr/>
          <p:nvPr>
            <p:extLst/>
          </p:nvPr>
        </p:nvGraphicFramePr>
        <p:xfrm>
          <a:off x="251520" y="4437112"/>
          <a:ext cx="8160446" cy="191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100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36904" cy="1440160"/>
          </a:xfrm>
          <a:solidFill>
            <a:schemeClr val="bg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>
              <a:defRPr/>
            </a:pPr>
            <a:r>
              <a:rPr lang="en-IE" sz="2700" dirty="0">
                <a:solidFill>
                  <a:schemeClr val="tx1"/>
                </a:solidFill>
                <a:latin typeface="+mj-lt"/>
              </a:rPr>
              <a:t>Phases of First Year Teachers’ Attitudes Towards Teaching </a:t>
            </a:r>
            <a:br>
              <a:rPr lang="en-IE" dirty="0">
                <a:solidFill>
                  <a:schemeClr val="tx1"/>
                </a:solidFill>
                <a:latin typeface="+mj-lt"/>
              </a:rPr>
            </a:br>
            <a:br>
              <a:rPr lang="en-IE" sz="1300" dirty="0">
                <a:solidFill>
                  <a:schemeClr val="tx1"/>
                </a:solidFill>
                <a:latin typeface="+mj-lt"/>
              </a:rPr>
            </a:br>
            <a:r>
              <a:rPr lang="en-IE" sz="1800" dirty="0">
                <a:solidFill>
                  <a:schemeClr val="tx1"/>
                </a:solidFill>
              </a:rPr>
              <a:t>(Moir, E.  New Teacher Centre Santa Cruz 1999)</a:t>
            </a:r>
            <a:br>
              <a:rPr lang="en-IE" sz="1300" dirty="0"/>
            </a:br>
            <a:endParaRPr lang="en-IE" sz="13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272808" cy="44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3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Induction, only for NQTs?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Research shows that we all need induction when we enter new roles or new phases of our careers.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Changing role within your school: SEN, Post of Responsibility, </a:t>
            </a:r>
            <a:r>
              <a:rPr lang="en-IE" dirty="0" err="1"/>
              <a:t>Principalship</a:t>
            </a:r>
            <a:endParaRPr lang="en-IE" dirty="0"/>
          </a:p>
          <a:p>
            <a:r>
              <a:rPr lang="en-IE" dirty="0"/>
              <a:t>Job sharing</a:t>
            </a:r>
          </a:p>
          <a:p>
            <a:r>
              <a:rPr lang="en-IE" dirty="0"/>
              <a:t>Returning form Career break</a:t>
            </a:r>
          </a:p>
          <a:p>
            <a:r>
              <a:rPr lang="en-IE" dirty="0"/>
              <a:t>Moving to another school</a:t>
            </a:r>
          </a:p>
          <a:p>
            <a:r>
              <a:rPr lang="en-IE" dirty="0"/>
              <a:t>Moving to another educational role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54233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86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Induction, only for NQTs?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What are the principles of good induction?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dirty="0"/>
              <a:t>Progression not Perfection…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dirty="0"/>
              <a:t>Standards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dirty="0"/>
              <a:t>Professional Conversations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dirty="0"/>
              <a:t>Support &amp; Challenge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dirty="0"/>
              <a:t>Reflection </a:t>
            </a:r>
            <a:r>
              <a:rPr lang="en-IE"/>
              <a:t>and Collaboration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35396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405</Words>
  <Application>Microsoft Office PowerPoint</Application>
  <PresentationFormat>On-screen Show (4:3)</PresentationFormat>
  <Paragraphs>62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Helvetica</vt:lpstr>
      <vt:lpstr>Times New Roman</vt:lpstr>
      <vt:lpstr>Verdana</vt:lpstr>
      <vt:lpstr>Wingdings</vt:lpstr>
      <vt:lpstr>Office Theme</vt:lpstr>
      <vt:lpstr>PowerPoint Presentation</vt:lpstr>
      <vt:lpstr>National Induction Programme for Teachers </vt:lpstr>
      <vt:lpstr>National Induction Programme for Teachers</vt:lpstr>
      <vt:lpstr>The National Induction Programme for Teachers (NIPT)  </vt:lpstr>
      <vt:lpstr>The Continuum of Teacher Education</vt:lpstr>
      <vt:lpstr>Phases of First Year Teachers’ Attitudes Towards Teaching   (Moir, E.  New Teacher Centre Santa Cruz 1999) </vt:lpstr>
      <vt:lpstr>Induction, only for NQTs?</vt:lpstr>
      <vt:lpstr>PowerPoint Presentation</vt:lpstr>
      <vt:lpstr>Induction, only for NQTs?</vt:lpstr>
      <vt:lpstr>Our careers are a Journey</vt:lpstr>
      <vt:lpstr>What is yours?</vt:lpstr>
      <vt:lpstr>What is yours?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NIPT</dc:creator>
  <cp:lastModifiedBy>lenovo6</cp:lastModifiedBy>
  <cp:revision>30</cp:revision>
  <dcterms:created xsi:type="dcterms:W3CDTF">2012-10-01T18:24:46Z</dcterms:created>
  <dcterms:modified xsi:type="dcterms:W3CDTF">2017-03-25T08:38:04Z</dcterms:modified>
</cp:coreProperties>
</file>