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0" r:id="rId4"/>
    <p:sldId id="261" r:id="rId5"/>
    <p:sldId id="262" r:id="rId6"/>
    <p:sldId id="258" r:id="rId7"/>
    <p:sldId id="259" r:id="rId8"/>
    <p:sldId id="263" r:id="rId9"/>
    <p:sldId id="264"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2" r:id="rId25"/>
    <p:sldId id="281" r:id="rId26"/>
    <p:sldId id="283" r:id="rId27"/>
  </p:sldIdLst>
  <p:sldSz cx="9144000" cy="6858000" type="screen4x3"/>
  <p:notesSz cx="6858000" cy="9144000"/>
  <p:embeddedFontLst>
    <p:embeddedFont>
      <p:font typeface="AR DELANEY" pitchFamily="2" charset="0"/>
      <p:regular r:id="rId28"/>
    </p:embeddedFont>
    <p:embeddedFont>
      <p:font typeface="HelloBigBen" pitchFamily="2" charset="0"/>
      <p:regular r:id="rId29"/>
    </p:embeddedFont>
    <p:embeddedFont>
      <p:font typeface="HelloAli" pitchFamily="2" charset="0"/>
      <p:regular r:id="rId30"/>
    </p:embeddedFont>
    <p:embeddedFont>
      <p:font typeface="HelloHappyDays" pitchFamily="2" charset="0"/>
      <p:regular r:id="rId31"/>
    </p:embeddedFont>
    <p:embeddedFont>
      <p:font typeface="HelloBillionaire" pitchFamily="2" charset="0"/>
      <p:regular r:id="rId32"/>
    </p:embeddedFon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0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0CDDB-4DDB-4C90-A07E-F720EC9576A6}" type="datetimeFigureOut">
              <a:rPr lang="en-GB" smtClean="0"/>
              <a:pPr/>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E5634C-C6BA-4C46-B07F-74068C8CC34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0CDDB-4DDB-4C90-A07E-F720EC9576A6}" type="datetimeFigureOut">
              <a:rPr lang="en-GB" smtClean="0"/>
              <a:pPr/>
              <a:t>11/05/2021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5634C-C6BA-4C46-B07F-74068C8CC34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ndex.php?curid=3296964" TargetMode="External"/><Relationship Id="rId3" Type="http://schemas.openxmlformats.org/officeDocument/2006/relationships/hyperlink" Target="http://creativecommons.org/licenses/by-sa/3.0/" TargetMode="External"/><Relationship Id="rId7" Type="http://schemas.openxmlformats.org/officeDocument/2006/relationships/hyperlink" Target="https://commons.wikimedia.org/w/index.php?curid=85071781" TargetMode="External"/><Relationship Id="rId2" Type="http://schemas.openxmlformats.org/officeDocument/2006/relationships/hyperlink" Target="https://commons.wikimedia.org/wiki/File:Stonewall_Inn_1969.jpg" TargetMode="External"/><Relationship Id="rId1" Type="http://schemas.openxmlformats.org/officeDocument/2006/relationships/slideLayout" Target="../slideLayouts/slideLayout2.xml"/><Relationship Id="rId6" Type="http://schemas.openxmlformats.org/officeDocument/2006/relationships/hyperlink" Target="https://commons.wikimedia.org/w/index.php?curid=19219417" TargetMode="External"/><Relationship Id="rId5" Type="http://schemas.openxmlformats.org/officeDocument/2006/relationships/hyperlink" Target="https://commons.wikimedia.org/w/index.php?curid=15852592" TargetMode="External"/><Relationship Id="rId4" Type="http://schemas.openxmlformats.org/officeDocument/2006/relationships/hyperlink" Target="https://creativecommons.org/licenses/by-sa/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ecelia\Desktop\flag (4).png"/>
          <p:cNvPicPr>
            <a:picLocks noChangeAspect="1" noChangeArrowheads="1"/>
          </p:cNvPicPr>
          <p:nvPr/>
        </p:nvPicPr>
        <p:blipFill>
          <a:blip r:embed="rId2" cstate="print"/>
          <a:srcRect/>
          <a:stretch>
            <a:fillRect/>
          </a:stretch>
        </p:blipFill>
        <p:spPr bwMode="auto">
          <a:xfrm>
            <a:off x="0" y="0"/>
            <a:ext cx="9324528" cy="6858000"/>
          </a:xfrm>
          <a:prstGeom prst="rect">
            <a:avLst/>
          </a:prstGeom>
          <a:noFill/>
        </p:spPr>
      </p:pic>
      <p:sp>
        <p:nvSpPr>
          <p:cNvPr id="2" name="Title 1"/>
          <p:cNvSpPr>
            <a:spLocks noGrp="1"/>
          </p:cNvSpPr>
          <p:nvPr>
            <p:ph type="ctrTitle"/>
          </p:nvPr>
        </p:nvSpPr>
        <p:spPr>
          <a:xfrm>
            <a:off x="0" y="1268760"/>
            <a:ext cx="9396536" cy="1470025"/>
          </a:xfrm>
        </p:spPr>
        <p:txBody>
          <a:bodyPr>
            <a:noAutofit/>
          </a:bodyPr>
          <a:lstStyle/>
          <a:p>
            <a:r>
              <a:rPr lang="en-GB" sz="30000" dirty="0" smtClean="0">
                <a:latin typeface="AR DELANEY" pitchFamily="2" charset="0"/>
                <a:ea typeface="HelloBigBen" pitchFamily="2" charset="0"/>
              </a:rPr>
              <a:t>Pride</a:t>
            </a:r>
            <a:endParaRPr lang="en-GB" sz="30000" dirty="0">
              <a:latin typeface="AR DELANEY" pitchFamily="2" charset="0"/>
              <a:ea typeface="HelloBigBen" pitchFamily="2" charset="0"/>
            </a:endParaRPr>
          </a:p>
        </p:txBody>
      </p:sp>
      <p:sp>
        <p:nvSpPr>
          <p:cNvPr id="3" name="Subtitle 2"/>
          <p:cNvSpPr>
            <a:spLocks noGrp="1"/>
          </p:cNvSpPr>
          <p:nvPr>
            <p:ph type="subTitle" idx="1"/>
          </p:nvPr>
        </p:nvSpPr>
        <p:spPr>
          <a:xfrm>
            <a:off x="0" y="3573016"/>
            <a:ext cx="9324528" cy="1752600"/>
          </a:xfrm>
        </p:spPr>
        <p:txBody>
          <a:bodyPr>
            <a:noAutofit/>
          </a:bodyPr>
          <a:lstStyle/>
          <a:p>
            <a:r>
              <a:rPr lang="en-GB" sz="6000" dirty="0">
                <a:solidFill>
                  <a:schemeClr val="tx1"/>
                </a:solidFill>
                <a:latin typeface="HelloAli" pitchFamily="2" charset="0"/>
                <a:ea typeface="HelloAli" pitchFamily="2" charset="0"/>
              </a:rPr>
              <a:t>a</a:t>
            </a:r>
            <a:r>
              <a:rPr lang="en-GB" sz="6000" dirty="0" smtClean="0">
                <a:solidFill>
                  <a:schemeClr val="tx1"/>
                </a:solidFill>
                <a:latin typeface="HelloAli" pitchFamily="2" charset="0"/>
                <a:ea typeface="HelloAli" pitchFamily="2" charset="0"/>
              </a:rPr>
              <a:t>nd the struggle for equal </a:t>
            </a:r>
            <a:r>
              <a:rPr lang="en-GB" sz="6000" dirty="0">
                <a:solidFill>
                  <a:schemeClr val="tx1"/>
                </a:solidFill>
                <a:latin typeface="HelloAli" pitchFamily="2" charset="0"/>
                <a:ea typeface="HelloAli" pitchFamily="2" charset="0"/>
              </a:rPr>
              <a:t>r</a:t>
            </a:r>
            <a:r>
              <a:rPr lang="en-GB" sz="6000" dirty="0" smtClean="0">
                <a:solidFill>
                  <a:schemeClr val="tx1"/>
                </a:solidFill>
                <a:latin typeface="HelloAli" pitchFamily="2" charset="0"/>
                <a:ea typeface="HelloAli" pitchFamily="2" charset="0"/>
              </a:rPr>
              <a:t>ights</a:t>
            </a:r>
            <a:endParaRPr lang="en-GB" sz="6000" dirty="0">
              <a:solidFill>
                <a:schemeClr val="tx1"/>
              </a:solidFill>
              <a:latin typeface="HelloAli" pitchFamily="2" charset="0"/>
              <a:ea typeface="HelloAli"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happened at Stonewall?</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196752"/>
            <a:ext cx="5364088" cy="5400600"/>
          </a:xfrm>
          <a:solidFill>
            <a:srgbClr val="FFFFFF">
              <a:alpha val="30196"/>
            </a:srgbClr>
          </a:solidFill>
        </p:spPr>
        <p:txBody>
          <a:bodyPr>
            <a:noAutofit/>
          </a:bodyPr>
          <a:lstStyle/>
          <a:p>
            <a:r>
              <a:rPr lang="en-GB" sz="3000" dirty="0" smtClean="0">
                <a:latin typeface="HelloHappyDays" pitchFamily="2" charset="0"/>
                <a:ea typeface="HelloHappyDays" pitchFamily="2" charset="0"/>
              </a:rPr>
              <a:t>New York was seen as ‘being lenient’ because it had reduced homosexuality to a misdemeanour but people could still face 6 months in prison.</a:t>
            </a:r>
          </a:p>
          <a:p>
            <a:r>
              <a:rPr lang="en-GB" sz="3000" dirty="0" smtClean="0">
                <a:latin typeface="HelloHappyDays" pitchFamily="2" charset="0"/>
                <a:ea typeface="HelloHappyDays" pitchFamily="2" charset="0"/>
              </a:rPr>
              <a:t>Police would sometimes raid LGBT+ establishments or businesses where LGBT+ people were known to visit.</a:t>
            </a:r>
          </a:p>
          <a:p>
            <a:r>
              <a:rPr lang="en-GB" sz="3000" dirty="0" smtClean="0">
                <a:latin typeface="HelloHappyDays" pitchFamily="2" charset="0"/>
                <a:ea typeface="HelloHappyDays" pitchFamily="2" charset="0"/>
              </a:rPr>
              <a:t>One of these places was The Stonewall Inn.</a:t>
            </a:r>
            <a:endParaRPr lang="en-GB" sz="3000" dirty="0">
              <a:latin typeface="HelloHappyDays" pitchFamily="2" charset="0"/>
              <a:ea typeface="HelloHappyDays" pitchFamily="2" charset="0"/>
            </a:endParaRPr>
          </a:p>
        </p:txBody>
      </p:sp>
      <p:pic>
        <p:nvPicPr>
          <p:cNvPr id="16386" name="Picture 2" descr="https://lh3.googleusercontent.com/Tv9Jk6iHkhFyrpzTwN8_seaWujcjPSxb92hxUqI7r92KAaxZjVFlPFRxcOaCjULgL1Kuy1xlYV3Egtix11CmQ1ga1N42wds0OpUloyRVn0QsCQJF0WDd0oxK-266Wk9dIM10N2Lb8_G6zt-5oNzmMGE1Mv1n9smkHeESFm2NmTqvQV4gbbFZMZWouRGZCvBPMhdRmKZiHmvvprWOpTk9irE2XvhVf-tMgy_kX-b7_V6l0OxFLoGNUqPRJ791ClIDSh1ge_ufoib8iMD_uBbiaNN-DtgVKN845cyvHVBv_-J9ktEqIupaa7813kJOTMLnJ9zLQU9RWsnK6a5Qyn1blHBmLzLABVsSM5T8_IgGGFCGGx7f9Oq9wBAHL_zRkBNSYl-AXujKF29_1mbRww3VnL9XQPXbaNZrDt_U18V9mzBayI274QwxVDs2LKz8sjPNIOw7M9zoyG8Arn8m6JPz3g1M5DH9WqgRkLtnl3ipyYMVbtoCWg7_vZRA8XWQVhF7eoejwvKtmIp0CSptZbYO9g9SmVWa1XHv6HUMKRydK1-gXAlASn_hqTM34cW5vwBjOjqOkc_eKtPR8JeykV6c2DqZdwYDO4ZFZjFqZ-54EKDcxTWaNKDtz_nNblDJp1aoJ11yzNN-vu1zId0T7qtfN3VG_mgHKyP49rffh9X2oIk4z2QTQG24r9Q=w811-h406-no"/>
          <p:cNvPicPr>
            <a:picLocks noChangeAspect="1" noChangeArrowheads="1"/>
          </p:cNvPicPr>
          <p:nvPr/>
        </p:nvPicPr>
        <p:blipFill>
          <a:blip r:embed="rId2" cstate="print"/>
          <a:srcRect l="11614" r="11736"/>
          <a:stretch>
            <a:fillRect/>
          </a:stretch>
        </p:blipFill>
        <p:spPr bwMode="auto">
          <a:xfrm>
            <a:off x="5580112" y="2564904"/>
            <a:ext cx="3456384" cy="2251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happened at Stonewall?</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555576"/>
            <a:ext cx="5220072" cy="5041776"/>
          </a:xfrm>
          <a:solidFill>
            <a:srgbClr val="FFFFFF">
              <a:alpha val="30196"/>
            </a:srgbClr>
          </a:solidFill>
        </p:spPr>
        <p:txBody>
          <a:bodyPr>
            <a:noAutofit/>
          </a:bodyPr>
          <a:lstStyle/>
          <a:p>
            <a:r>
              <a:rPr lang="en-GB" sz="3000" dirty="0" smtClean="0">
                <a:latin typeface="HelloHappyDays" pitchFamily="2" charset="0"/>
                <a:ea typeface="HelloHappyDays" pitchFamily="2" charset="0"/>
              </a:rPr>
              <a:t>At 1.20am on Saturday, June 28</a:t>
            </a:r>
            <a:r>
              <a:rPr lang="en-GB" sz="3000" baseline="30000" dirty="0" smtClean="0">
                <a:latin typeface="HelloHappyDays" pitchFamily="2" charset="0"/>
                <a:ea typeface="HelloHappyDays" pitchFamily="2" charset="0"/>
              </a:rPr>
              <a:t>th</a:t>
            </a:r>
            <a:r>
              <a:rPr lang="en-GB" sz="3000" dirty="0" smtClean="0">
                <a:latin typeface="HelloHappyDays" pitchFamily="2" charset="0"/>
                <a:ea typeface="HelloHappyDays" pitchFamily="2" charset="0"/>
              </a:rPr>
              <a:t> 1969, there was a raid on The Stonewall Inn.</a:t>
            </a:r>
          </a:p>
          <a:p>
            <a:r>
              <a:rPr lang="en-GB" sz="3000" dirty="0" smtClean="0">
                <a:latin typeface="HelloHappyDays" pitchFamily="2" charset="0"/>
                <a:ea typeface="HelloHappyDays" pitchFamily="2" charset="0"/>
              </a:rPr>
              <a:t>There had been many raids in the time leading up to this and people were tired of the harassment.</a:t>
            </a:r>
          </a:p>
          <a:p>
            <a:r>
              <a:rPr lang="en-GB" sz="3000" dirty="0" smtClean="0">
                <a:latin typeface="HelloHappyDays" pitchFamily="2" charset="0"/>
                <a:ea typeface="HelloHappyDays" pitchFamily="2" charset="0"/>
              </a:rPr>
              <a:t>Usually, as part of a raid, the people in the inn would have to line up showing their IDs.</a:t>
            </a:r>
          </a:p>
          <a:p>
            <a:endParaRPr lang="en-GB" sz="3000" dirty="0">
              <a:latin typeface="HelloHappyDays" pitchFamily="2" charset="0"/>
              <a:ea typeface="HelloHappyDays" pitchFamily="2" charset="0"/>
            </a:endParaRPr>
          </a:p>
        </p:txBody>
      </p:sp>
      <p:pic>
        <p:nvPicPr>
          <p:cNvPr id="15362" name="Picture 2" descr="https://lh3.googleusercontent.com/36MCwIkqjNiiCCtkfrD8sB3DK_0jT30eoLn9FMB6xlRws86xxYEzhPb6vBppD2JAHDUe9OH_qxxwFIgTAoVeAYrF9qDy8OWt_ZPMDOqh0I8d46LQhkfzv7J5lABzjK58XmJhV2P3Dol6a8wRq-315yKZf2DXbr3AiCMJQOoINqg8wTf6Pj7C4-03fH_Zn8cHbkDbuP4jHon16nbCvyZ_b1stPAtY7YZ0MfgC6C7MYq9IkZibhQdxIcQVPMDJLyNybDoS_boZOKAgC9yEYhYzTV0a2fiuj-sDKus4g9a3zVxWLFchNCsbIDFPG_PdR0kfWbGkA5AJ-BNs-F4doQYLacph9Y73xNDsxquY3ceKefAamRqiLCwP3xx3LL4whOyCc_7dVtC7u8NKZvzZVPRVPOHUJQ7kFzKuYloik6Q_20U7QaQK8bIpBp3hRPxILrdhIMwSViaZizO4NWciXJsXoXje8o2hWrgs6gO3ROzNjp3EAjOpkNzs5NMK7RJOmnaaU4pMPjHepaYEV4wzq6tr9ASLbB38lm6MdJmb3wqvuem8QsBTjlcsDy2t70mQ9pVZDjURTZ06cGJPUcG26qlq4jQLBACu5SYhRhoVFQUSG7lda2-WsCiBjgDjfETxoDt_O3TZ3AjvCKiLNbNriUn31QE6muyA9zg_4J0JBzFaB0I3MX3EHPDT6Vo=w1152-h576-no"/>
          <p:cNvPicPr>
            <a:picLocks noChangeAspect="1" noChangeArrowheads="1"/>
          </p:cNvPicPr>
          <p:nvPr/>
        </p:nvPicPr>
        <p:blipFill>
          <a:blip r:embed="rId2" cstate="print"/>
          <a:srcRect l="19548" r="22590"/>
          <a:stretch>
            <a:fillRect/>
          </a:stretch>
        </p:blipFill>
        <p:spPr bwMode="auto">
          <a:xfrm>
            <a:off x="5447419" y="2420888"/>
            <a:ext cx="3583224" cy="30963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happened at Stonewall?</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179512" y="1628800"/>
            <a:ext cx="5184576" cy="4968552"/>
          </a:xfrm>
          <a:solidFill>
            <a:srgbClr val="FFFFFF">
              <a:alpha val="30196"/>
            </a:srgbClr>
          </a:solidFill>
        </p:spPr>
        <p:txBody>
          <a:bodyPr>
            <a:noAutofit/>
          </a:bodyPr>
          <a:lstStyle/>
          <a:p>
            <a:r>
              <a:rPr lang="en-GB" sz="3000" dirty="0" smtClean="0">
                <a:latin typeface="HelloHappyDays" pitchFamily="2" charset="0"/>
                <a:ea typeface="HelloHappyDays" pitchFamily="2" charset="0"/>
              </a:rPr>
              <a:t>The law said that people were required to be wearing at least three pieces of ‘gender appropriate’ clothing.</a:t>
            </a:r>
          </a:p>
          <a:p>
            <a:r>
              <a:rPr lang="en-GB" sz="3000" dirty="0" smtClean="0">
                <a:latin typeface="HelloHappyDays" pitchFamily="2" charset="0"/>
                <a:ea typeface="HelloHappyDays" pitchFamily="2" charset="0"/>
              </a:rPr>
              <a:t>If they were not, they were often arrested.</a:t>
            </a:r>
          </a:p>
          <a:p>
            <a:r>
              <a:rPr lang="en-GB" sz="3000" dirty="0" smtClean="0">
                <a:latin typeface="HelloHappyDays" pitchFamily="2" charset="0"/>
                <a:ea typeface="HelloHappyDays" pitchFamily="2" charset="0"/>
              </a:rPr>
              <a:t>However on the 28</a:t>
            </a:r>
            <a:r>
              <a:rPr lang="en-GB" sz="3000" baseline="30000" dirty="0" smtClean="0">
                <a:latin typeface="HelloHappyDays" pitchFamily="2" charset="0"/>
                <a:ea typeface="HelloHappyDays" pitchFamily="2" charset="0"/>
              </a:rPr>
              <a:t>th</a:t>
            </a:r>
            <a:r>
              <a:rPr lang="en-GB" sz="3000" dirty="0" smtClean="0">
                <a:latin typeface="HelloHappyDays" pitchFamily="2" charset="0"/>
                <a:ea typeface="HelloHappyDays" pitchFamily="2" charset="0"/>
              </a:rPr>
              <a:t> June 1969, people did not cooperate with the raid.</a:t>
            </a:r>
          </a:p>
          <a:p>
            <a:endParaRPr lang="en-GB" sz="3000" dirty="0" smtClean="0">
              <a:latin typeface="HelloHappyDays" pitchFamily="2" charset="0"/>
              <a:ea typeface="HelloHappyDays" pitchFamily="2" charset="0"/>
            </a:endParaRPr>
          </a:p>
          <a:p>
            <a:endParaRPr lang="en-GB" sz="3000" dirty="0">
              <a:latin typeface="HelloHappyDays" pitchFamily="2" charset="0"/>
              <a:ea typeface="HelloHappyDays" pitchFamily="2" charset="0"/>
            </a:endParaRPr>
          </a:p>
        </p:txBody>
      </p:sp>
      <p:pic>
        <p:nvPicPr>
          <p:cNvPr id="14338" name="Picture 2" descr="https://upload.wikimedia.org/wikipedia/commons/3/35/Stonewall_Inn_1969.jpg"/>
          <p:cNvPicPr>
            <a:picLocks noChangeAspect="1" noChangeArrowheads="1"/>
          </p:cNvPicPr>
          <p:nvPr/>
        </p:nvPicPr>
        <p:blipFill>
          <a:blip r:embed="rId2" cstate="print"/>
          <a:srcRect/>
          <a:stretch>
            <a:fillRect/>
          </a:stretch>
        </p:blipFill>
        <p:spPr bwMode="auto">
          <a:xfrm>
            <a:off x="5724128" y="1628800"/>
            <a:ext cx="3240360" cy="49707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happened at Stonewall?</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555576"/>
            <a:ext cx="5220072" cy="5041776"/>
          </a:xfrm>
          <a:solidFill>
            <a:srgbClr val="FFFFFF">
              <a:alpha val="30196"/>
            </a:srgbClr>
          </a:solidFill>
        </p:spPr>
        <p:txBody>
          <a:bodyPr>
            <a:noAutofit/>
          </a:bodyPr>
          <a:lstStyle/>
          <a:p>
            <a:r>
              <a:rPr lang="en-GB" sz="3000" dirty="0" smtClean="0">
                <a:latin typeface="HelloHappyDays" pitchFamily="2" charset="0"/>
                <a:ea typeface="HelloHappyDays" pitchFamily="2" charset="0"/>
              </a:rPr>
              <a:t>Men in line refused to produce their identification.</a:t>
            </a:r>
          </a:p>
          <a:p>
            <a:r>
              <a:rPr lang="en-GB" sz="3000" dirty="0" smtClean="0">
                <a:latin typeface="HelloHappyDays" pitchFamily="2" charset="0"/>
                <a:ea typeface="HelloHappyDays" pitchFamily="2" charset="0"/>
              </a:rPr>
              <a:t>The police then decided to bring everyone to the police station but they did not have the wagons ready.</a:t>
            </a:r>
          </a:p>
          <a:p>
            <a:r>
              <a:rPr lang="en-GB" sz="3000" dirty="0" smtClean="0">
                <a:latin typeface="HelloHappyDays" pitchFamily="2" charset="0"/>
                <a:ea typeface="HelloHappyDays" pitchFamily="2" charset="0"/>
              </a:rPr>
              <a:t>A crowd began to gather outside the inn.  </a:t>
            </a:r>
          </a:p>
          <a:p>
            <a:r>
              <a:rPr lang="en-GB" sz="3000" dirty="0" smtClean="0">
                <a:latin typeface="HelloHappyDays" pitchFamily="2" charset="0"/>
                <a:ea typeface="HelloHappyDays" pitchFamily="2" charset="0"/>
              </a:rPr>
              <a:t>As one woman was being moved, she was hit on the head with a baton.</a:t>
            </a:r>
          </a:p>
          <a:p>
            <a:endParaRPr lang="en-GB" sz="3000" dirty="0" smtClean="0">
              <a:latin typeface="HelloHappyDays" pitchFamily="2" charset="0"/>
              <a:ea typeface="HelloHappyDays" pitchFamily="2" charset="0"/>
            </a:endParaRPr>
          </a:p>
          <a:p>
            <a:endParaRPr lang="en-GB" sz="3000" dirty="0">
              <a:latin typeface="HelloHappyDays" pitchFamily="2" charset="0"/>
              <a:ea typeface="HelloHappyDays" pitchFamily="2" charset="0"/>
            </a:endParaRPr>
          </a:p>
        </p:txBody>
      </p:sp>
      <p:pic>
        <p:nvPicPr>
          <p:cNvPr id="13314" name="Picture 2" descr="https://lh3.googleusercontent.com/xA7pDcVckwD-0M8yGqc6PCCr1XUl5evygF7Tz6XfMWTRBhpKp8pRaRMyUuVWBudnVHGLMrScL0sl7TABqbxsO7i9uHOOk9LUQNOfxQnCOw7_BJ5hhnrCslPxpqJVHVxd5T3ss_P3tZtvMKappjyxjI6KkXCz9Na9m0VZzUbX21DBWAZdd_keyxJpvpTqdW8pPd3mGIKy5BhMznF37ZeHNv-ISyimmeRQRqS_c6wtPh5cJfFOZUASYlrihFCZo3BHyLg83hmltQiaUMaCfpfWJLyVMnDSE_6s3aXaLHKByncmaWwd5hWiLN8RhbIsTrw7_kXV8NDJ3Kg_gMgTauwYm1CTHRiNcQYfrqr_A21JzkZQQvPIZ7csMsWpK8toSarLfN-eyIfvFEHbnDsIGH88cG56ulWprTTNfF8zdlW1ZMHLRVKhO4BDQXN9uUKQNhk0Mp1jmv-yDbwFNtxaFlSTVJx65IrG33UVLP8F4SsyjVJxUSGS2zfIVL0Bcvdrp3gj8DZpaK3umFFGp2v7kjFKGfWlv9rG0TVW2yvTHeJtuUB0lCCSEqkzPrwWqh2dLEaecVTV5cSYzIfR5QThmnPugy58sXsHQW7mStkAvxuZ8rMKilDHzITY8cF0KH9DEkjV-eBM3num4RN9ALfsD0TLSGgVKBAocwznMLiQwUnnIY2GK3g-BuafJ98=w288-h576-no"/>
          <p:cNvPicPr>
            <a:picLocks noChangeAspect="1" noChangeArrowheads="1"/>
          </p:cNvPicPr>
          <p:nvPr/>
        </p:nvPicPr>
        <p:blipFill>
          <a:blip r:embed="rId2" cstate="print">
            <a:lum bright="20000" contrast="20000"/>
          </a:blip>
          <a:srcRect t="7313" b="13938"/>
          <a:stretch>
            <a:fillRect/>
          </a:stretch>
        </p:blipFill>
        <p:spPr bwMode="auto">
          <a:xfrm>
            <a:off x="5546019" y="1584176"/>
            <a:ext cx="3274453" cy="51571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happened at Stonewall?</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555576"/>
            <a:ext cx="5220072" cy="5041776"/>
          </a:xfrm>
          <a:solidFill>
            <a:srgbClr val="FFFFFF">
              <a:alpha val="30196"/>
            </a:srgbClr>
          </a:solidFill>
        </p:spPr>
        <p:txBody>
          <a:bodyPr>
            <a:noAutofit/>
          </a:bodyPr>
          <a:lstStyle/>
          <a:p>
            <a:r>
              <a:rPr lang="en-GB" sz="3000" dirty="0" smtClean="0">
                <a:latin typeface="HelloHappyDays" pitchFamily="2" charset="0"/>
                <a:ea typeface="HelloHappyDays" pitchFamily="2" charset="0"/>
              </a:rPr>
              <a:t>She called to the crowd to do something and as she was thrown into the wagon, violence broke out. </a:t>
            </a:r>
          </a:p>
          <a:p>
            <a:r>
              <a:rPr lang="en-GB" sz="3000" dirty="0" smtClean="0">
                <a:latin typeface="HelloHappyDays" pitchFamily="2" charset="0"/>
                <a:ea typeface="HelloHappyDays" pitchFamily="2" charset="0"/>
              </a:rPr>
              <a:t>In the end, 13 people were arrested but it was the last straw for the LGBT+ community.</a:t>
            </a:r>
          </a:p>
          <a:p>
            <a:r>
              <a:rPr lang="en-GB" sz="3000" dirty="0" smtClean="0">
                <a:latin typeface="HelloHappyDays" pitchFamily="2" charset="0"/>
                <a:ea typeface="HelloHappyDays" pitchFamily="2" charset="0"/>
              </a:rPr>
              <a:t>Lesbian, gay, bisexual and transgender people were fighting back.</a:t>
            </a:r>
          </a:p>
          <a:p>
            <a:endParaRPr lang="en-GB" sz="3000" dirty="0">
              <a:latin typeface="HelloHappyDays" pitchFamily="2" charset="0"/>
              <a:ea typeface="HelloHappyDays" pitchFamily="2" charset="0"/>
            </a:endParaRPr>
          </a:p>
        </p:txBody>
      </p:sp>
      <p:pic>
        <p:nvPicPr>
          <p:cNvPr id="12290" name="Picture 2" descr="https://lh3.googleusercontent.com/rYcrI8PVQrkkYPrYGG0gCO8s3NO3LOGIYGuAJQGuthJkgqToTJwFzlRgHfv864BLjUlJwbzlPeaM1MAGhzBihk8e-sspTiD45kBdSiINDyciNSmSIool-rri7Vu5iVe7aT4iOoEhxSunt8T4V8jcP5YeEUvF7-x6-f7n7lUaUT5XKUvqiyKbMJap7_yyrqCGIIULpvMJq3fexEMmw28fo551BvEWMggHuFLGUI35ofswk7A2cEcM5CXCvrxb0Pg4Qluc06d90lmIoMZCva-ppA_eUO_rat2PhwyY_ShLL40Hk9UOm3GPR2kawbnIBZeuiDBufBIY71KepIIEt9dHAobZByTGDBp-Kl_P5jlMM9T7x9RvATxfIIfw70YEMRsfw8vFEyHLlNdJNYk2gbFVOXG_CVLu8VydrFZi4TpDHMFX_Lk5EJpIsVb-SRDv8d3XOIa0i2B2FK2lm46aiL8eeSvQkiOc2Fl55Ldc_ralkEQq0VnahzVAdQytaxOw3TsGWykIqg8wRp_JBBPI820r0DZ1h7vcZKXdCUq0ZWFAV3AKZUBO8nDqpK_WUsR-cfDQ1QKRM2OPOx1uW0GeioZbYd9rqIdaGDCWeAp9Nc24vgPspuHAduaNiFM-vnt_c9o_F0I1Ca-thVcPTnIqrlsZRD_pHn6TXpOR027sgSyZ-zs6qYOQWhTSp9k=w288-h576-no"/>
          <p:cNvPicPr>
            <a:picLocks noChangeAspect="1" noChangeArrowheads="1"/>
          </p:cNvPicPr>
          <p:nvPr/>
        </p:nvPicPr>
        <p:blipFill>
          <a:blip r:embed="rId2" cstate="print">
            <a:lum bright="20000" contrast="20000"/>
          </a:blip>
          <a:srcRect t="7875" b="2876"/>
          <a:stretch>
            <a:fillRect/>
          </a:stretch>
        </p:blipFill>
        <p:spPr bwMode="auto">
          <a:xfrm>
            <a:off x="5766248" y="1474710"/>
            <a:ext cx="2910208" cy="5194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Then What?</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196752"/>
            <a:ext cx="5220072" cy="5400600"/>
          </a:xfrm>
          <a:solidFill>
            <a:srgbClr val="FFFFFF">
              <a:alpha val="30196"/>
            </a:srgbClr>
          </a:solidFill>
        </p:spPr>
        <p:txBody>
          <a:bodyPr>
            <a:noAutofit/>
          </a:bodyPr>
          <a:lstStyle/>
          <a:p>
            <a:r>
              <a:rPr lang="en-GB" sz="3000" dirty="0" smtClean="0">
                <a:latin typeface="HelloHappyDays" pitchFamily="2" charset="0"/>
                <a:ea typeface="HelloHappyDays" pitchFamily="2" charset="0"/>
              </a:rPr>
              <a:t>On November 2 1960, Craig </a:t>
            </a:r>
            <a:r>
              <a:rPr lang="en-GB" sz="3000" dirty="0" err="1" smtClean="0">
                <a:latin typeface="HelloHappyDays" pitchFamily="2" charset="0"/>
                <a:ea typeface="HelloHappyDays" pitchFamily="2" charset="0"/>
              </a:rPr>
              <a:t>Rodwell</a:t>
            </a:r>
            <a:r>
              <a:rPr lang="en-GB" sz="3000" dirty="0" smtClean="0">
                <a:latin typeface="HelloHappyDays" pitchFamily="2" charset="0"/>
                <a:ea typeface="HelloHappyDays" pitchFamily="2" charset="0"/>
              </a:rPr>
              <a:t>, his partner Fred </a:t>
            </a:r>
            <a:r>
              <a:rPr lang="en-GB" sz="3000" dirty="0" err="1" smtClean="0">
                <a:latin typeface="HelloHappyDays" pitchFamily="2" charset="0"/>
                <a:ea typeface="HelloHappyDays" pitchFamily="2" charset="0"/>
              </a:rPr>
              <a:t>Sargent</a:t>
            </a:r>
            <a:r>
              <a:rPr lang="en-GB" sz="3000" dirty="0" smtClean="0">
                <a:latin typeface="HelloHappyDays" pitchFamily="2" charset="0"/>
                <a:ea typeface="HelloHappyDays" pitchFamily="2" charset="0"/>
              </a:rPr>
              <a:t>, Ellen </a:t>
            </a:r>
            <a:r>
              <a:rPr lang="en-GB" sz="3000" dirty="0" err="1" smtClean="0">
                <a:latin typeface="HelloHappyDays" pitchFamily="2" charset="0"/>
                <a:ea typeface="HelloHappyDays" pitchFamily="2" charset="0"/>
              </a:rPr>
              <a:t>Broidy</a:t>
            </a:r>
            <a:r>
              <a:rPr lang="en-GB" sz="3000" dirty="0" smtClean="0">
                <a:latin typeface="HelloHappyDays" pitchFamily="2" charset="0"/>
                <a:ea typeface="HelloHappyDays" pitchFamily="2" charset="0"/>
              </a:rPr>
              <a:t> and Linda Rhodes proposed a march in NYC for the following summer as an annual reminder of the demonstrations.</a:t>
            </a:r>
          </a:p>
          <a:p>
            <a:r>
              <a:rPr lang="en-GB" sz="3000" dirty="0" smtClean="0">
                <a:latin typeface="HelloHappyDays" pitchFamily="2" charset="0"/>
                <a:ea typeface="HelloHappyDays" pitchFamily="2" charset="0"/>
              </a:rPr>
              <a:t>A bisexual activist called Brenda Howard was one of those credited with naming the event ‘Pride’.</a:t>
            </a:r>
          </a:p>
          <a:p>
            <a:endParaRPr lang="en-GB" sz="3000" dirty="0">
              <a:latin typeface="HelloHappyDays" pitchFamily="2" charset="0"/>
              <a:ea typeface="HelloHappyDays" pitchFamily="2" charset="0"/>
            </a:endParaRPr>
          </a:p>
        </p:txBody>
      </p:sp>
      <p:pic>
        <p:nvPicPr>
          <p:cNvPr id="11266" name="Picture 2" descr="https://lh3.googleusercontent.com/MpeSSqwNt_yXshh1-BsR-nvQcJQfxUZVwP4UDA9WLk4SV0gNiuZ2vdVxsm62zPsID79SaSnGC9UnDAHJpEh3N95-pJZ8uNVLcpfFS9gOCXvLUSv-papPcvuEMMtZEbu_ziErKuBiGRoBMW8XIDL_Opk531zIUm6S_yuqJLHNvKBYE4xzrHf237xXAFg7_SoOx3og2Jhg5N8AIBPnX6GPKGuHDYOI-a3mY_S1e3Jj61vl9qhRuuYYMEInCTDOlITpS3uHkPEysfN93rUNxC6C0LNy_fGwxBw_trdz4GmRUh6FEgJ6E5y480r3HSyGcu3s6ghkJQbTBrDYRsC1vfloXI-L9g7YBg6UtxLX_Ama6vv1q6H8fKcDApuNoxPfSZguy6znp3Kaoj_iYO7sk6w2Qfk1aMyrrprafgKVKPLq0Pb2sdaPhOf4waP6NdIgA7QNOUoRqH0KwtBrBy_0clXDXakqD_shR0LYFQ0dVxZ_-CYT0AV5CDPJuVUndi-FUwHiYaika0TV5eYg4m_S_agM5yKv0ajZ4DgIaYYb-1uAGLfJj8ZELcg16b0szSmFBqdSBJgBnecl_fp3ygkwTYEgj1AseVmpBs7R6v_zXOXN0AArCjutnbJeV3-mboYM7hX38uIy_k7aBuAo6RocbV21fhW5_EsUQjZjdJngFz0lnk5Gnef8ELyFles=w1152-h576-no"/>
          <p:cNvPicPr>
            <a:picLocks noChangeAspect="1" noChangeArrowheads="1"/>
          </p:cNvPicPr>
          <p:nvPr/>
        </p:nvPicPr>
        <p:blipFill>
          <a:blip r:embed="rId2" cstate="print"/>
          <a:srcRect l="19031" r="25189"/>
          <a:stretch>
            <a:fillRect/>
          </a:stretch>
        </p:blipFill>
        <p:spPr bwMode="auto">
          <a:xfrm>
            <a:off x="5406134" y="1687016"/>
            <a:ext cx="3630362" cy="3254152"/>
          </a:xfrm>
          <a:prstGeom prst="rect">
            <a:avLst/>
          </a:prstGeom>
          <a:noFill/>
        </p:spPr>
      </p:pic>
      <p:sp>
        <p:nvSpPr>
          <p:cNvPr id="6" name="Up Arrow 5"/>
          <p:cNvSpPr/>
          <p:nvPr/>
        </p:nvSpPr>
        <p:spPr>
          <a:xfrm>
            <a:off x="7668344" y="4941168"/>
            <a:ext cx="720080" cy="1368152"/>
          </a:xfrm>
          <a:prstGeom prst="upArrow">
            <a:avLst/>
          </a:prstGeom>
          <a:solidFill>
            <a:schemeClr val="accent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Then What?</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196752"/>
            <a:ext cx="5220072" cy="5400600"/>
          </a:xfrm>
          <a:solidFill>
            <a:srgbClr val="FFFFFF">
              <a:alpha val="30196"/>
            </a:srgbClr>
          </a:solidFill>
        </p:spPr>
        <p:txBody>
          <a:bodyPr>
            <a:noAutofit/>
          </a:bodyPr>
          <a:lstStyle/>
          <a:p>
            <a:r>
              <a:rPr lang="en-GB" sz="3000" dirty="0" smtClean="0">
                <a:latin typeface="HelloHappyDays" pitchFamily="2" charset="0"/>
                <a:ea typeface="HelloHappyDays" pitchFamily="2" charset="0"/>
              </a:rPr>
              <a:t>This led to her becoming known as ‘The Mother of Pride’.</a:t>
            </a:r>
          </a:p>
          <a:p>
            <a:r>
              <a:rPr lang="en-GB" sz="3000" dirty="0" smtClean="0">
                <a:latin typeface="HelloHappyDays" pitchFamily="2" charset="0"/>
                <a:ea typeface="HelloHappyDays" pitchFamily="2" charset="0"/>
              </a:rPr>
              <a:t>The march took place on 28</a:t>
            </a:r>
            <a:r>
              <a:rPr lang="en-GB" sz="3000" baseline="30000" dirty="0" smtClean="0">
                <a:latin typeface="HelloHappyDays" pitchFamily="2" charset="0"/>
                <a:ea typeface="HelloHappyDays" pitchFamily="2" charset="0"/>
              </a:rPr>
              <a:t>th</a:t>
            </a:r>
            <a:r>
              <a:rPr lang="en-GB" sz="3000" dirty="0" smtClean="0">
                <a:latin typeface="HelloHappyDays" pitchFamily="2" charset="0"/>
                <a:ea typeface="HelloHappyDays" pitchFamily="2" charset="0"/>
              </a:rPr>
              <a:t> June 1970.</a:t>
            </a:r>
          </a:p>
          <a:p>
            <a:r>
              <a:rPr lang="en-GB" sz="3000" dirty="0" smtClean="0">
                <a:latin typeface="HelloHappyDays" pitchFamily="2" charset="0"/>
                <a:ea typeface="HelloHappyDays" pitchFamily="2" charset="0"/>
              </a:rPr>
              <a:t>It was a great success and Pride marches began to spread around the United States and then around the world.</a:t>
            </a:r>
            <a:endParaRPr lang="en-GB" sz="3000" dirty="0">
              <a:latin typeface="HelloHappyDays" pitchFamily="2" charset="0"/>
              <a:ea typeface="HelloHappyDays" pitchFamily="2" charset="0"/>
            </a:endParaRPr>
          </a:p>
        </p:txBody>
      </p:sp>
      <p:pic>
        <p:nvPicPr>
          <p:cNvPr id="10242" name="Picture 2" descr="File:Pride March.jpg"/>
          <p:cNvPicPr>
            <a:picLocks noChangeAspect="1" noChangeArrowheads="1"/>
          </p:cNvPicPr>
          <p:nvPr/>
        </p:nvPicPr>
        <p:blipFill>
          <a:blip r:embed="rId2" cstate="print"/>
          <a:srcRect l="29295" r="5501"/>
          <a:stretch>
            <a:fillRect/>
          </a:stretch>
        </p:blipFill>
        <p:spPr bwMode="auto">
          <a:xfrm>
            <a:off x="5436096" y="1715454"/>
            <a:ext cx="3492943" cy="37297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about Ireland?</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196752"/>
            <a:ext cx="5220072" cy="5400600"/>
          </a:xfrm>
          <a:solidFill>
            <a:srgbClr val="FFFFFF">
              <a:alpha val="30196"/>
            </a:srgbClr>
          </a:solidFill>
        </p:spPr>
        <p:txBody>
          <a:bodyPr>
            <a:noAutofit/>
          </a:bodyPr>
          <a:lstStyle/>
          <a:p>
            <a:r>
              <a:rPr lang="en-GB" sz="3000" dirty="0" smtClean="0">
                <a:latin typeface="HelloHappyDays" pitchFamily="2" charset="0"/>
                <a:ea typeface="HelloHappyDays" pitchFamily="2" charset="0"/>
              </a:rPr>
              <a:t>This first official LGBT+ demonstration took place in Dublin on 27</a:t>
            </a:r>
            <a:r>
              <a:rPr lang="en-GB" sz="3000" baseline="30000" dirty="0" smtClean="0">
                <a:latin typeface="HelloHappyDays" pitchFamily="2" charset="0"/>
                <a:ea typeface="HelloHappyDays" pitchFamily="2" charset="0"/>
              </a:rPr>
              <a:t>th</a:t>
            </a:r>
            <a:r>
              <a:rPr lang="en-GB" sz="3000" dirty="0" smtClean="0">
                <a:latin typeface="HelloHappyDays" pitchFamily="2" charset="0"/>
                <a:ea typeface="HelloHappyDays" pitchFamily="2" charset="0"/>
              </a:rPr>
              <a:t> June 1974. </a:t>
            </a:r>
          </a:p>
          <a:p>
            <a:r>
              <a:rPr lang="en-GB" sz="3000" dirty="0" smtClean="0">
                <a:latin typeface="HelloHappyDays" pitchFamily="2" charset="0"/>
                <a:ea typeface="HelloHappyDays" pitchFamily="2" charset="0"/>
              </a:rPr>
              <a:t>10 people (including now Senator David Norris) marched from the Department of Justice to the British Embassy to protest the criminalisation of homosexuality (which was a hangover from colonial laws).</a:t>
            </a:r>
            <a:endParaRPr lang="en-GB" sz="3000" dirty="0">
              <a:latin typeface="HelloHappyDays" pitchFamily="2" charset="0"/>
              <a:ea typeface="HelloHappyDays" pitchFamily="2" charset="0"/>
            </a:endParaRPr>
          </a:p>
        </p:txBody>
      </p:sp>
      <p:pic>
        <p:nvPicPr>
          <p:cNvPr id="9218" name="Picture 2" descr="https://upload.wikimedia.org/wikipedia/commons/9/9d/David_Norris_politician.jpg"/>
          <p:cNvPicPr>
            <a:picLocks noChangeAspect="1" noChangeArrowheads="1"/>
          </p:cNvPicPr>
          <p:nvPr/>
        </p:nvPicPr>
        <p:blipFill>
          <a:blip r:embed="rId2" cstate="print"/>
          <a:srcRect/>
          <a:stretch>
            <a:fillRect/>
          </a:stretch>
        </p:blipFill>
        <p:spPr bwMode="auto">
          <a:xfrm>
            <a:off x="5436096" y="1340768"/>
            <a:ext cx="3412460" cy="50405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about Ireland?</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196752"/>
            <a:ext cx="5220072" cy="5400600"/>
          </a:xfrm>
          <a:solidFill>
            <a:srgbClr val="FFFFFF">
              <a:alpha val="30196"/>
            </a:srgbClr>
          </a:solidFill>
        </p:spPr>
        <p:txBody>
          <a:bodyPr>
            <a:noAutofit/>
          </a:bodyPr>
          <a:lstStyle/>
          <a:p>
            <a:r>
              <a:rPr lang="en-GB" sz="3000" dirty="0" smtClean="0">
                <a:latin typeface="HelloHappyDays" pitchFamily="2" charset="0"/>
                <a:ea typeface="HelloHappyDays" pitchFamily="2" charset="0"/>
              </a:rPr>
              <a:t>The next major development was in 1983.</a:t>
            </a:r>
          </a:p>
          <a:p>
            <a:r>
              <a:rPr lang="en-GB" sz="3000" dirty="0" smtClean="0">
                <a:latin typeface="HelloHappyDays" pitchFamily="2" charset="0"/>
                <a:ea typeface="HelloHappyDays" pitchFamily="2" charset="0"/>
              </a:rPr>
              <a:t>Over the summer of 1982, many gay and bisexual men were beaten in homophobic attacks in Dublin.</a:t>
            </a:r>
          </a:p>
          <a:p>
            <a:r>
              <a:rPr lang="en-GB" sz="3000" dirty="0" smtClean="0">
                <a:latin typeface="HelloHappyDays" pitchFamily="2" charset="0"/>
                <a:ea typeface="HelloHappyDays" pitchFamily="2" charset="0"/>
              </a:rPr>
              <a:t>On the 9</a:t>
            </a:r>
            <a:r>
              <a:rPr lang="en-GB" sz="3000" baseline="30000" dirty="0" smtClean="0">
                <a:latin typeface="HelloHappyDays" pitchFamily="2" charset="0"/>
                <a:ea typeface="HelloHappyDays" pitchFamily="2" charset="0"/>
              </a:rPr>
              <a:t>th</a:t>
            </a:r>
            <a:r>
              <a:rPr lang="en-GB" sz="3000" dirty="0" smtClean="0">
                <a:latin typeface="HelloHappyDays" pitchFamily="2" charset="0"/>
                <a:ea typeface="HelloHappyDays" pitchFamily="2" charset="0"/>
              </a:rPr>
              <a:t> September 1982, a young man called Declan Flynn was beaten so badly, he later died.</a:t>
            </a:r>
          </a:p>
        </p:txBody>
      </p:sp>
      <p:pic>
        <p:nvPicPr>
          <p:cNvPr id="8194" name="Picture 2" descr="Fairview 004.JPG"/>
          <p:cNvPicPr>
            <a:picLocks noChangeAspect="1" noChangeArrowheads="1"/>
          </p:cNvPicPr>
          <p:nvPr/>
        </p:nvPicPr>
        <p:blipFill>
          <a:blip r:embed="rId2" cstate="print"/>
          <a:srcRect/>
          <a:stretch>
            <a:fillRect/>
          </a:stretch>
        </p:blipFill>
        <p:spPr bwMode="auto">
          <a:xfrm>
            <a:off x="5473840" y="2780928"/>
            <a:ext cx="3562656" cy="2376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about Ireland?</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196752"/>
            <a:ext cx="5220072" cy="5400600"/>
          </a:xfrm>
          <a:solidFill>
            <a:srgbClr val="FFFFFF">
              <a:alpha val="30196"/>
            </a:srgbClr>
          </a:solidFill>
        </p:spPr>
        <p:txBody>
          <a:bodyPr>
            <a:noAutofit/>
          </a:bodyPr>
          <a:lstStyle/>
          <a:p>
            <a:r>
              <a:rPr lang="en-GB" sz="3000" dirty="0" smtClean="0">
                <a:latin typeface="HelloHappyDays" pitchFamily="2" charset="0"/>
                <a:ea typeface="HelloHappyDays" pitchFamily="2" charset="0"/>
              </a:rPr>
              <a:t>Despite two of the five assailants admitting to </a:t>
            </a:r>
            <a:r>
              <a:rPr lang="en-GB" sz="3000" dirty="0" err="1" smtClean="0">
                <a:latin typeface="HelloHappyDays" pitchFamily="2" charset="0"/>
                <a:ea typeface="HelloHappyDays" pitchFamily="2" charset="0"/>
              </a:rPr>
              <a:t>Gardaí</a:t>
            </a:r>
            <a:r>
              <a:rPr lang="en-GB" sz="3000" dirty="0" smtClean="0">
                <a:latin typeface="HelloHappyDays" pitchFamily="2" charset="0"/>
                <a:ea typeface="HelloHappyDays" pitchFamily="2" charset="0"/>
              </a:rPr>
              <a:t> that they had deliberately attacked around 20 LGBT+ people over the period of six weeks, all five were released with suspended sentences.</a:t>
            </a:r>
          </a:p>
          <a:p>
            <a:r>
              <a:rPr lang="en-GB" sz="3000" dirty="0" smtClean="0">
                <a:latin typeface="HelloHappyDays" pitchFamily="2" charset="0"/>
                <a:ea typeface="HelloHappyDays" pitchFamily="2" charset="0"/>
              </a:rPr>
              <a:t>A suspended sentence means they would not have to go to jail unless they did something else wrong.</a:t>
            </a:r>
          </a:p>
        </p:txBody>
      </p:sp>
      <p:pic>
        <p:nvPicPr>
          <p:cNvPr id="7170" name="Picture 2" descr="File:Criminal Courts of Justice, Dublin in 2019.jpg"/>
          <p:cNvPicPr>
            <a:picLocks noChangeAspect="1" noChangeArrowheads="1"/>
          </p:cNvPicPr>
          <p:nvPr/>
        </p:nvPicPr>
        <p:blipFill>
          <a:blip r:embed="rId2" cstate="print"/>
          <a:srcRect l="37799"/>
          <a:stretch>
            <a:fillRect/>
          </a:stretch>
        </p:blipFill>
        <p:spPr bwMode="auto">
          <a:xfrm>
            <a:off x="5436096" y="1844824"/>
            <a:ext cx="3562980" cy="38164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elloAli" pitchFamily="2" charset="0"/>
                <a:ea typeface="HelloAli" pitchFamily="2" charset="0"/>
              </a:rPr>
              <a:t>We are Learning To:</a:t>
            </a:r>
            <a:endParaRPr lang="en-GB" dirty="0">
              <a:latin typeface="HelloAli" pitchFamily="2" charset="0"/>
              <a:ea typeface="HelloAli" pitchFamily="2" charset="0"/>
            </a:endParaRPr>
          </a:p>
        </p:txBody>
      </p:sp>
      <p:sp>
        <p:nvSpPr>
          <p:cNvPr id="3" name="Content Placeholder 2"/>
          <p:cNvSpPr>
            <a:spLocks noGrp="1"/>
          </p:cNvSpPr>
          <p:nvPr>
            <p:ph idx="1"/>
          </p:nvPr>
        </p:nvSpPr>
        <p:spPr/>
        <p:txBody>
          <a:bodyPr>
            <a:normAutofit/>
          </a:bodyPr>
          <a:lstStyle/>
          <a:p>
            <a:r>
              <a:rPr lang="en-GB" dirty="0" smtClean="0">
                <a:latin typeface="HelloHappyDays" pitchFamily="2" charset="0"/>
                <a:ea typeface="HelloHappyDays" pitchFamily="2" charset="0"/>
              </a:rPr>
              <a:t>Define some key vocabulary related to LGBT+ identities </a:t>
            </a:r>
          </a:p>
          <a:p>
            <a:r>
              <a:rPr lang="en-GB" dirty="0" smtClean="0">
                <a:latin typeface="HelloHappyDays" pitchFamily="2" charset="0"/>
                <a:ea typeface="HelloHappyDays" pitchFamily="2" charset="0"/>
              </a:rPr>
              <a:t>Identify the origins of the first Pride worldwide</a:t>
            </a:r>
          </a:p>
          <a:p>
            <a:r>
              <a:rPr lang="en-GB" dirty="0" smtClean="0">
                <a:latin typeface="HelloHappyDays" pitchFamily="2" charset="0"/>
                <a:ea typeface="HelloHappyDays" pitchFamily="2" charset="0"/>
              </a:rPr>
              <a:t>Describe the origins of Pride in Ireland</a:t>
            </a:r>
          </a:p>
          <a:p>
            <a:r>
              <a:rPr lang="en-GB" dirty="0" smtClean="0">
                <a:latin typeface="HelloHappyDays" pitchFamily="2" charset="0"/>
                <a:ea typeface="HelloHappyDays" pitchFamily="2" charset="0"/>
              </a:rPr>
              <a:t>Explore the ways in which attitudes and beliefs have changed since the 1960s</a:t>
            </a:r>
          </a:p>
          <a:p>
            <a:r>
              <a:rPr lang="en-GB" dirty="0" smtClean="0">
                <a:latin typeface="HelloHappyDays" pitchFamily="2" charset="0"/>
                <a:ea typeface="HelloHappyDays" pitchFamily="2" charset="0"/>
              </a:rPr>
              <a:t>Discuss the continued significance of Pride as an annual event</a:t>
            </a:r>
            <a:endParaRPr lang="en-GB" dirty="0">
              <a:latin typeface="HelloHappyDays" pitchFamily="2" charset="0"/>
              <a:ea typeface="HelloHappyDay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about Ireland?</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196752"/>
            <a:ext cx="5220072" cy="5400600"/>
          </a:xfrm>
          <a:solidFill>
            <a:srgbClr val="FFFFFF">
              <a:alpha val="30196"/>
            </a:srgbClr>
          </a:solidFill>
        </p:spPr>
        <p:txBody>
          <a:bodyPr>
            <a:noAutofit/>
          </a:bodyPr>
          <a:lstStyle/>
          <a:p>
            <a:r>
              <a:rPr lang="en-GB" sz="3000" dirty="0" smtClean="0">
                <a:latin typeface="HelloHappyDays" pitchFamily="2" charset="0"/>
                <a:ea typeface="HelloHappyDays" pitchFamily="2" charset="0"/>
              </a:rPr>
              <a:t>At the same time, a man who had stolen a purse was sentenced to 12 months in prison.</a:t>
            </a:r>
          </a:p>
          <a:p>
            <a:r>
              <a:rPr lang="en-GB" sz="3000" dirty="0" smtClean="0">
                <a:latin typeface="HelloHappyDays" pitchFamily="2" charset="0"/>
                <a:ea typeface="HelloHappyDays" pitchFamily="2" charset="0"/>
              </a:rPr>
              <a:t>The judge in the Flynn case said that ‘this could never be regarded as murder’ and that there was ‘no element of correction’ required for the men.</a:t>
            </a:r>
          </a:p>
          <a:p>
            <a:r>
              <a:rPr lang="en-GB" sz="3000" dirty="0" smtClean="0">
                <a:latin typeface="HelloHappyDays" pitchFamily="2" charset="0"/>
                <a:ea typeface="HelloHappyDays" pitchFamily="2" charset="0"/>
              </a:rPr>
              <a:t>LGBT+ people were very worried by the outcome. </a:t>
            </a:r>
          </a:p>
          <a:p>
            <a:endParaRPr lang="en-GB" sz="3000" dirty="0" smtClean="0">
              <a:latin typeface="HelloHappyDays" pitchFamily="2" charset="0"/>
              <a:ea typeface="HelloHappyDays" pitchFamily="2" charset="0"/>
            </a:endParaRPr>
          </a:p>
        </p:txBody>
      </p:sp>
      <p:pic>
        <p:nvPicPr>
          <p:cNvPr id="6146" name="Picture 2" descr="https://upload.wikimedia.org/wikipedia/commons/7/70/Davidnorris.jpg"/>
          <p:cNvPicPr>
            <a:picLocks noChangeAspect="1" noChangeArrowheads="1"/>
          </p:cNvPicPr>
          <p:nvPr/>
        </p:nvPicPr>
        <p:blipFill>
          <a:blip r:embed="rId2" cstate="print"/>
          <a:srcRect/>
          <a:stretch>
            <a:fillRect/>
          </a:stretch>
        </p:blipFill>
        <p:spPr bwMode="auto">
          <a:xfrm>
            <a:off x="5652120" y="2276872"/>
            <a:ext cx="2823195" cy="28077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about Ireland?</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196752"/>
            <a:ext cx="5220072" cy="5400600"/>
          </a:xfrm>
          <a:solidFill>
            <a:srgbClr val="FFFFFF">
              <a:alpha val="30196"/>
            </a:srgbClr>
          </a:solidFill>
        </p:spPr>
        <p:txBody>
          <a:bodyPr>
            <a:noAutofit/>
          </a:bodyPr>
          <a:lstStyle/>
          <a:p>
            <a:r>
              <a:rPr lang="en-GB" sz="3000" dirty="0" smtClean="0">
                <a:latin typeface="HelloHappyDays" pitchFamily="2" charset="0"/>
                <a:ea typeface="HelloHappyDays" pitchFamily="2" charset="0"/>
              </a:rPr>
              <a:t>It resulted in the largest demonstration to date for LGBT+ rights.</a:t>
            </a:r>
          </a:p>
          <a:p>
            <a:r>
              <a:rPr lang="en-GB" sz="3000" dirty="0" smtClean="0">
                <a:latin typeface="HelloHappyDays" pitchFamily="2" charset="0"/>
                <a:ea typeface="HelloHappyDays" pitchFamily="2" charset="0"/>
              </a:rPr>
              <a:t>On Saturday 19</a:t>
            </a:r>
            <a:r>
              <a:rPr lang="en-GB" sz="3000" baseline="30000" dirty="0" smtClean="0">
                <a:latin typeface="HelloHappyDays" pitchFamily="2" charset="0"/>
                <a:ea typeface="HelloHappyDays" pitchFamily="2" charset="0"/>
              </a:rPr>
              <a:t>th</a:t>
            </a:r>
            <a:r>
              <a:rPr lang="en-GB" sz="3000" dirty="0" smtClean="0">
                <a:latin typeface="HelloHappyDays" pitchFamily="2" charset="0"/>
                <a:ea typeface="HelloHappyDays" pitchFamily="2" charset="0"/>
              </a:rPr>
              <a:t> March 1983, following the judgement, hundreds of people marched from Liberty Hall to Fairview Park (where Declan had been killed).</a:t>
            </a:r>
          </a:p>
          <a:p>
            <a:r>
              <a:rPr lang="en-GB" sz="3000" dirty="0" smtClean="0">
                <a:latin typeface="HelloHappyDays" pitchFamily="2" charset="0"/>
                <a:ea typeface="HelloHappyDays" pitchFamily="2" charset="0"/>
              </a:rPr>
              <a:t>That June saw the first Pride Parade in Dublin city centre.</a:t>
            </a:r>
          </a:p>
        </p:txBody>
      </p:sp>
      <p:pic>
        <p:nvPicPr>
          <p:cNvPr id="5122" name="Picture 2" descr="https://lh3.googleusercontent.com/lE6DUAGgQ6sOVjRAeYN2tah1Ne_v3ijoaEmiU2Bo6PAL0rr_Vr2xpIRAkPvnGQ_0VaggI_DR9Lw4pNHgfwo2AmqZOG_M7cyJxbk3SHhZDlUMGNnje7hh2pu_mjT2g0q2IUA_1qtqS5Q7j7g8k3i_xiE_cnO2bP1TVIYFcYUyqyzxQ-Hts2hhuwCFRS2SdX7Mneq8eaS35VfxsoNatus6lkWrvUeNheDP_dZRpMVOHbdhZaS8OYBXh-Oo-yunZpMbMcMyfsHFFzyEXyIhPaJbmFSyG3bed7SzPL4r5-v4AleQ8TetTr3QQnybKxe4G_ON8FCnsLlX_rwS6AvaVHmX5fEGQRfp6cmyDlSFMlhWL16Wi9RT8emUPaeFw9RsoXBpkxG4TsuBh1O5_T2M5Uj59wiq2ug7zfr5yQVuDwYZdcCoxEUUw45UCf_QsUusvlWDz9LNYi0whubnPNlFJ50JcnoBKhtK1oPhLw_9MHOQwgc-CXnI25qxjxlBpskYmgfMhjl2N5creSpLLJ1jEq_cdVmmcQJvVd0A4iQUnDbAvfkHW74eTzqP9-h0RhHFuCCTQH-YqUCC9m5kGvrLDNWH_AYnOyIEQTARciFX_vJDNzs34yEyxI2gUylHOVhCk0G9mTM80CBgnhcPAm7AG60E1MZCz4FiUYnBuAxUTcsyyyPO4ebnftPo7tA=w938-h625-no"/>
          <p:cNvPicPr>
            <a:picLocks noChangeAspect="1" noChangeArrowheads="1"/>
          </p:cNvPicPr>
          <p:nvPr/>
        </p:nvPicPr>
        <p:blipFill>
          <a:blip r:embed="rId2" cstate="print"/>
          <a:srcRect/>
          <a:stretch>
            <a:fillRect/>
          </a:stretch>
        </p:blipFill>
        <p:spPr bwMode="auto">
          <a:xfrm>
            <a:off x="5545893" y="2348880"/>
            <a:ext cx="3346587" cy="2232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about Ireland?</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196752"/>
            <a:ext cx="5220072" cy="5400600"/>
          </a:xfrm>
          <a:solidFill>
            <a:srgbClr val="FFFFFF">
              <a:alpha val="30196"/>
            </a:srgbClr>
          </a:solidFill>
        </p:spPr>
        <p:txBody>
          <a:bodyPr>
            <a:noAutofit/>
          </a:bodyPr>
          <a:lstStyle/>
          <a:p>
            <a:r>
              <a:rPr lang="en-GB" sz="3000" dirty="0" smtClean="0">
                <a:latin typeface="HelloHappyDays" pitchFamily="2" charset="0"/>
                <a:ea typeface="HelloHappyDays" pitchFamily="2" charset="0"/>
              </a:rPr>
              <a:t>Since then, Dublin Pride has gone from strength to strength and tens of thousands of people attend every year.  </a:t>
            </a:r>
          </a:p>
          <a:p>
            <a:r>
              <a:rPr lang="en-GB" sz="3000" dirty="0" smtClean="0">
                <a:latin typeface="HelloHappyDays" pitchFamily="2" charset="0"/>
                <a:ea typeface="HelloHappyDays" pitchFamily="2" charset="0"/>
              </a:rPr>
              <a:t>Dublin Pride is the second biggest festival in the capital (after St Patrick’s Day).</a:t>
            </a:r>
          </a:p>
          <a:p>
            <a:r>
              <a:rPr lang="en-GB" sz="3000" dirty="0" smtClean="0">
                <a:latin typeface="HelloHappyDays" pitchFamily="2" charset="0"/>
                <a:ea typeface="HelloHappyDays" pitchFamily="2" charset="0"/>
              </a:rPr>
              <a:t>There are now Pride parades in cities and towns all around Ireland.</a:t>
            </a:r>
          </a:p>
        </p:txBody>
      </p:sp>
      <p:pic>
        <p:nvPicPr>
          <p:cNvPr id="4101" name="Picture 5" descr="https://lh3.googleusercontent.com/1MvF7x-RIgAU77GIT7Uu-uMwfR6jC3swZ5FhqquIDY6LcD6VNSsrjBttt1P4JXrZfSExgk_yBISl28LtXf8KA0H2vAh3cWMOu8zjeb2cQaycNFQwCipyAbqkjvKxCFgn4NeP3ygC9bByAG2Zs_OHtcynonU3o_x_kyMvhosS4ZMtiaijtOGnTGWMrjRS8aydeGbftPzlt0iysforYKkYX4E0hqImpoPBhQZ8hPyXbnOTqmnD6wKEUpwp8yUgntmBLG5fpNekPzFmU35FqdEfTVYvXOdguAFimdhyrCXPCaJYldAZv1hZXzcTEpNTQqY9S1HKbedM03kvGuetzXwXuRJlWPop5AAteo35UExa3Jm6YtkZovv7Ly84rbfhTcjgqOfXBH5d3v0m5AaLmCvVN9b6YpxSf-_oH7iMxpQtG4FCRbOygM55lMAt_gQo30xbx0UOR5-c-nv7Xs9qMf9IxSegv3H7usjLfgNZTGC_I6H_zSkZhIzsbbGiiDHrtq3dpzeQD-LVvz-HQi-8VGOG4m6rJll4qZqUs4KW7RU0c-YtufNrvqMFtjrMCA2SfCn6nA9NcUWbKrNiYRW8qXeMb6ORU09I28Gm4KjnmvdbUKOsAiUQfPi7bwBR0sqZhyrRyF3wBDyGP3R9DzvJj72qEZafo9iZFw-RE99M7YZ1aCHgU4iWuhOYvw=w834-h625-no"/>
          <p:cNvPicPr>
            <a:picLocks noChangeAspect="1" noChangeArrowheads="1"/>
          </p:cNvPicPr>
          <p:nvPr/>
        </p:nvPicPr>
        <p:blipFill>
          <a:blip r:embed="rId2" cstate="print"/>
          <a:srcRect l="14521" r="10152"/>
          <a:stretch>
            <a:fillRect/>
          </a:stretch>
        </p:blipFill>
        <p:spPr bwMode="auto">
          <a:xfrm>
            <a:off x="5580112" y="1988840"/>
            <a:ext cx="3253173" cy="3240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about Ireland?</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196752"/>
            <a:ext cx="5220072" cy="5400600"/>
          </a:xfrm>
          <a:solidFill>
            <a:srgbClr val="FFFFFF">
              <a:alpha val="30196"/>
            </a:srgbClr>
          </a:solidFill>
        </p:spPr>
        <p:txBody>
          <a:bodyPr>
            <a:noAutofit/>
          </a:bodyPr>
          <a:lstStyle/>
          <a:p>
            <a:r>
              <a:rPr lang="en-GB" sz="3000" dirty="0" smtClean="0">
                <a:latin typeface="HelloHappyDays" pitchFamily="2" charset="0"/>
                <a:ea typeface="HelloHappyDays" pitchFamily="2" charset="0"/>
              </a:rPr>
              <a:t>Despite the advances that have been made in LGBT+ rights over the years, LGBT+ people still face discrimination in society. </a:t>
            </a:r>
          </a:p>
          <a:p>
            <a:r>
              <a:rPr lang="en-GB" sz="3000" dirty="0" smtClean="0">
                <a:latin typeface="HelloHappyDays" pitchFamily="2" charset="0"/>
                <a:ea typeface="HelloHappyDays" pitchFamily="2" charset="0"/>
              </a:rPr>
              <a:t>Consequently Pride remains as an important part of the annual calendar to remind us all that diversity is our strength and the everyone should be treated equally.</a:t>
            </a:r>
          </a:p>
        </p:txBody>
      </p:sp>
      <p:pic>
        <p:nvPicPr>
          <p:cNvPr id="5" name="Picture 3" descr="https://lh3.googleusercontent.com/PhHL-u4e6NnVtZcrobdrfblycQhkU4e0JLnU7ztY_lVXRKfIjL0oXaIxb4hT1OfVRanx5Lo6Q63Dp3ZJLgvoZBrjXT_CnrMHyRmcRsqgFYfcMajZ48jADEhRe0ZlNIe70LvRn1bifhbCRijBfIOS-AydFo7Ys7jclqTqyoFY76BxPxvUnk7afEXb8U9ahXjQNaCYrerUAisJ05Ly3UNwqSjZD2iw0yBoN6glRMnQKCOdPKSVp-mH-LCK22ncuWMTaS7KcQWuEpfILvdlKXMM38orGgJXmvAIf4yPasEfCXY3ufJZY2KghYOvxNgLs7TrphBODlJn5zyo_O36bYnFvbY-M2IL4J60iUzN2MOSDSGvp2wXuoEcaYg8MhbkfGpZsC4pR_o1tKBITpf8UpG08bXZU6cJo04VpZd_jT-pis_4wclljwZoXUY0XxiutOdPCMFLlFjXugleoM9APOPPQT0nkW_LtDMg9puvvSFXPv9nuJ4yntgBLv-PMlZ2v8EQ7uf6R-KMABkuAs5FQhv2BMAmRaDeYA2_CoZpIY-GgEyIJ_CAFXNqvPvtiybwFkd03OwiAr_vqZj1zofOyaW2yQSuM9nQYxF_NiwBWPNwRB-frzW4odHpuvuA_oKbloZuvReNJ_9aW0a7xL5lZ_ZiNNXri3fuB3M4b5ShFKFEv2AXag9gKA-H02U=w938-h625-no"/>
          <p:cNvPicPr>
            <a:picLocks noChangeAspect="1" noChangeArrowheads="1"/>
          </p:cNvPicPr>
          <p:nvPr/>
        </p:nvPicPr>
        <p:blipFill>
          <a:blip r:embed="rId2" cstate="print"/>
          <a:srcRect/>
          <a:stretch>
            <a:fillRect/>
          </a:stretch>
        </p:blipFill>
        <p:spPr bwMode="auto">
          <a:xfrm rot="5400000">
            <a:off x="4663364" y="2224220"/>
            <a:ext cx="5073856" cy="3384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850106"/>
          </a:xfrm>
          <a:solidFill>
            <a:srgbClr val="FFFFFF">
              <a:alpha val="14118"/>
            </a:srgbClr>
          </a:solidFill>
        </p:spPr>
        <p:txBody>
          <a:bodyPr>
            <a:normAutofit/>
          </a:bodyPr>
          <a:lstStyle/>
          <a:p>
            <a:r>
              <a:rPr lang="en-GB" dirty="0" smtClean="0">
                <a:latin typeface="HelloAli" pitchFamily="2" charset="0"/>
                <a:ea typeface="HelloAli" pitchFamily="2" charset="0"/>
              </a:rPr>
              <a:t>Enquiry Questions</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251520" y="1340768"/>
            <a:ext cx="8424936" cy="4896544"/>
          </a:xfrm>
          <a:solidFill>
            <a:srgbClr val="FFFFFF">
              <a:alpha val="30196"/>
            </a:srgbClr>
          </a:solidFill>
        </p:spPr>
        <p:txBody>
          <a:bodyPr>
            <a:noAutofit/>
          </a:bodyPr>
          <a:lstStyle/>
          <a:p>
            <a:r>
              <a:rPr lang="en-GB" sz="3000" dirty="0" smtClean="0">
                <a:latin typeface="HelloHappyDays" pitchFamily="2" charset="0"/>
                <a:ea typeface="HelloHappyDays" pitchFamily="2" charset="0"/>
              </a:rPr>
              <a:t>How did it feel to be an LGBT+ person in the 1960s? </a:t>
            </a:r>
          </a:p>
          <a:p>
            <a:r>
              <a:rPr lang="en-GB" sz="3000" dirty="0" smtClean="0">
                <a:latin typeface="HelloHappyDays" pitchFamily="2" charset="0"/>
                <a:ea typeface="HelloHappyDays" pitchFamily="2" charset="0"/>
              </a:rPr>
              <a:t>What changes have happened with regard to LGBT+ rights between the 1960s and now? </a:t>
            </a:r>
          </a:p>
          <a:p>
            <a:r>
              <a:rPr lang="en-GB" sz="3000" dirty="0" smtClean="0">
                <a:latin typeface="HelloHappyDays" pitchFamily="2" charset="0"/>
                <a:ea typeface="HelloHappyDays" pitchFamily="2" charset="0"/>
              </a:rPr>
              <a:t>Given that LGBT+ people were not well respected at the time, was it braver for the LGBT+ people or the non-LGBT+ people to join the protests for LGBT+ rights in 1983? </a:t>
            </a:r>
          </a:p>
          <a:p>
            <a:r>
              <a:rPr lang="en-GB" sz="3000" dirty="0" smtClean="0">
                <a:latin typeface="HelloHappyDays" pitchFamily="2" charset="0"/>
                <a:ea typeface="HelloHappyDays" pitchFamily="2" charset="0"/>
              </a:rPr>
              <a:t>What would I have done? </a:t>
            </a:r>
          </a:p>
          <a:p>
            <a:r>
              <a:rPr lang="en-GB" sz="3000" dirty="0" smtClean="0">
                <a:latin typeface="HelloHappyDays" pitchFamily="2" charset="0"/>
                <a:ea typeface="HelloHappyDays" pitchFamily="2" charset="0"/>
              </a:rPr>
              <a:t>Is Pride still significant? Why/why not?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HelloAli" pitchFamily="2" charset="0"/>
                <a:ea typeface="HelloAli" pitchFamily="2" charset="0"/>
              </a:rPr>
              <a:t>Self Assessment:  I learned to…</a:t>
            </a:r>
            <a:endParaRPr lang="en-GB" dirty="0">
              <a:latin typeface="HelloAli" pitchFamily="2" charset="0"/>
              <a:ea typeface="HelloAli" pitchFamily="2" charset="0"/>
            </a:endParaRPr>
          </a:p>
        </p:txBody>
      </p:sp>
      <p:sp>
        <p:nvSpPr>
          <p:cNvPr id="3" name="Content Placeholder 2"/>
          <p:cNvSpPr>
            <a:spLocks noGrp="1"/>
          </p:cNvSpPr>
          <p:nvPr>
            <p:ph idx="1"/>
          </p:nvPr>
        </p:nvSpPr>
        <p:spPr/>
        <p:txBody>
          <a:bodyPr>
            <a:normAutofit lnSpcReduction="10000"/>
          </a:bodyPr>
          <a:lstStyle/>
          <a:p>
            <a:r>
              <a:rPr lang="en-GB" dirty="0" smtClean="0">
                <a:latin typeface="HelloHappyDays" pitchFamily="2" charset="0"/>
                <a:ea typeface="HelloHappyDays" pitchFamily="2" charset="0"/>
              </a:rPr>
              <a:t>Define some key vocabulary related to LGBT+ identities </a:t>
            </a:r>
          </a:p>
          <a:p>
            <a:r>
              <a:rPr lang="en-GB" dirty="0" smtClean="0">
                <a:latin typeface="HelloHappyDays" pitchFamily="2" charset="0"/>
                <a:ea typeface="HelloHappyDays" pitchFamily="2" charset="0"/>
              </a:rPr>
              <a:t>Identify the origins of the first Pride in the world</a:t>
            </a:r>
          </a:p>
          <a:p>
            <a:r>
              <a:rPr lang="en-GB" dirty="0" smtClean="0">
                <a:latin typeface="HelloHappyDays" pitchFamily="2" charset="0"/>
                <a:ea typeface="HelloHappyDays" pitchFamily="2" charset="0"/>
              </a:rPr>
              <a:t>Describe the origins of Pride in Ireland</a:t>
            </a:r>
          </a:p>
          <a:p>
            <a:r>
              <a:rPr lang="en-GB" dirty="0" smtClean="0">
                <a:latin typeface="HelloHappyDays" pitchFamily="2" charset="0"/>
                <a:ea typeface="HelloHappyDays" pitchFamily="2" charset="0"/>
              </a:rPr>
              <a:t>Explore the ways in which attitudes and beliefs have changed since the 1960s</a:t>
            </a:r>
          </a:p>
          <a:p>
            <a:r>
              <a:rPr lang="en-GB" dirty="0" smtClean="0">
                <a:latin typeface="HelloHappyDays" pitchFamily="2" charset="0"/>
                <a:ea typeface="HelloHappyDays" pitchFamily="2" charset="0"/>
              </a:rPr>
              <a:t>Discuss the continued importance of Pride as an annual event</a:t>
            </a:r>
            <a:endParaRPr lang="en-GB" dirty="0">
              <a:latin typeface="HelloHappyDays" pitchFamily="2" charset="0"/>
              <a:ea typeface="HelloHappyDay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HelloAli" pitchFamily="2" charset="0"/>
                <a:ea typeface="HelloAli" pitchFamily="2" charset="0"/>
              </a:rPr>
              <a:t>Images Attribution</a:t>
            </a:r>
            <a:endParaRPr lang="en-GB" dirty="0">
              <a:latin typeface="HelloAli" pitchFamily="2" charset="0"/>
              <a:ea typeface="HelloAli" pitchFamily="2" charset="0"/>
            </a:endParaRPr>
          </a:p>
        </p:txBody>
      </p:sp>
      <p:sp>
        <p:nvSpPr>
          <p:cNvPr id="3" name="Content Placeholder 2"/>
          <p:cNvSpPr>
            <a:spLocks noGrp="1"/>
          </p:cNvSpPr>
          <p:nvPr>
            <p:ph idx="1"/>
          </p:nvPr>
        </p:nvSpPr>
        <p:spPr/>
        <p:txBody>
          <a:bodyPr>
            <a:normAutofit/>
          </a:bodyPr>
          <a:lstStyle/>
          <a:p>
            <a:r>
              <a:rPr lang="en-GB" sz="2000" dirty="0" smtClean="0">
                <a:latin typeface="HelloHappyDays" pitchFamily="2" charset="0"/>
                <a:ea typeface="HelloHappyDays" pitchFamily="2" charset="0"/>
                <a:hlinkClick r:id="rId2"/>
              </a:rPr>
              <a:t>https://commons.wikimedia.org/wiki/File:Stonewall_Inn_1969.jpg#/media/File:Stonewall_Inn_1969.jpg </a:t>
            </a:r>
            <a:r>
              <a:rPr lang="en-GB" sz="2000" dirty="0" smtClean="0">
                <a:latin typeface="HelloHappyDays" pitchFamily="2" charset="0"/>
                <a:ea typeface="HelloHappyDays" pitchFamily="2" charset="0"/>
              </a:rPr>
              <a:t> Diana Davies, copyright owned by New York Public Library / CC BY-SA (</a:t>
            </a:r>
            <a:r>
              <a:rPr lang="en-GB" sz="2000" dirty="0" smtClean="0">
                <a:latin typeface="HelloHappyDays" pitchFamily="2" charset="0"/>
                <a:ea typeface="HelloHappyDays" pitchFamily="2" charset="0"/>
                <a:hlinkClick r:id="rId3"/>
              </a:rPr>
              <a:t>http://creativecommons.org/licenses/by-sa/3.0/</a:t>
            </a:r>
            <a:r>
              <a:rPr lang="en-GB" sz="2000" dirty="0" smtClean="0">
                <a:latin typeface="HelloHappyDays" pitchFamily="2" charset="0"/>
                <a:ea typeface="HelloHappyDays" pitchFamily="2" charset="0"/>
              </a:rPr>
              <a:t>) </a:t>
            </a:r>
          </a:p>
          <a:p>
            <a:r>
              <a:rPr lang="en-GB" sz="2000" dirty="0" smtClean="0">
                <a:latin typeface="HelloHappyDays" pitchFamily="2" charset="0"/>
                <a:ea typeface="HelloHappyDays" pitchFamily="2" charset="0"/>
              </a:rPr>
              <a:t>https://upload.wikimedia.org/wikipedia/commons/e/e1/Pride_March.jpg  by Jay Paul / CC BY-SA (</a:t>
            </a:r>
            <a:r>
              <a:rPr lang="en-GB" sz="2000" dirty="0" smtClean="0">
                <a:latin typeface="HelloHappyDays" pitchFamily="2" charset="0"/>
                <a:ea typeface="HelloHappyDays" pitchFamily="2" charset="0"/>
                <a:hlinkClick r:id="rId4"/>
              </a:rPr>
              <a:t>https://creativecommons.org/licenses/by-sa/4.0</a:t>
            </a:r>
            <a:r>
              <a:rPr lang="en-GB" sz="2000" dirty="0" smtClean="0">
                <a:latin typeface="HelloHappyDays" pitchFamily="2" charset="0"/>
                <a:ea typeface="HelloHappyDays" pitchFamily="2" charset="0"/>
              </a:rPr>
              <a:t>)</a:t>
            </a:r>
          </a:p>
          <a:p>
            <a:r>
              <a:rPr lang="en-GB" sz="2000" dirty="0" smtClean="0">
                <a:latin typeface="HelloHappyDays" pitchFamily="2" charset="0"/>
                <a:ea typeface="HelloHappyDays" pitchFamily="2" charset="0"/>
              </a:rPr>
              <a:t>By 1-555-confide (talk) - Own work (Original text: self-made), CC BY 3.0, </a:t>
            </a:r>
            <a:r>
              <a:rPr lang="en-GB" sz="2000" dirty="0" smtClean="0">
                <a:latin typeface="HelloHappyDays" pitchFamily="2" charset="0"/>
                <a:ea typeface="HelloHappyDays" pitchFamily="2" charset="0"/>
                <a:hlinkClick r:id="rId5"/>
              </a:rPr>
              <a:t>https://commons.wikimedia.org/w/index.php?curid=15852592</a:t>
            </a:r>
            <a:r>
              <a:rPr lang="en-GB" sz="2000" dirty="0" smtClean="0">
                <a:latin typeface="HelloHappyDays" pitchFamily="2" charset="0"/>
                <a:ea typeface="HelloHappyDays" pitchFamily="2" charset="0"/>
              </a:rPr>
              <a:t> </a:t>
            </a:r>
          </a:p>
          <a:p>
            <a:r>
              <a:rPr lang="en-GB" sz="2000" dirty="0" smtClean="0">
                <a:latin typeface="HelloHappyDays" pitchFamily="2" charset="0"/>
                <a:ea typeface="HelloHappyDays" pitchFamily="2" charset="0"/>
              </a:rPr>
              <a:t>By Eoghan888 - Own work, Public Domain, </a:t>
            </a:r>
            <a:r>
              <a:rPr lang="en-GB" sz="2000" dirty="0" smtClean="0">
                <a:latin typeface="HelloHappyDays" pitchFamily="2" charset="0"/>
                <a:ea typeface="HelloHappyDays" pitchFamily="2" charset="0"/>
                <a:hlinkClick r:id="rId6"/>
              </a:rPr>
              <a:t>https://commons.wikimedia.org/w/index.php?curid=19219417</a:t>
            </a:r>
            <a:r>
              <a:rPr lang="en-GB" sz="2000" dirty="0" smtClean="0">
                <a:latin typeface="HelloHappyDays" pitchFamily="2" charset="0"/>
                <a:ea typeface="HelloHappyDays" pitchFamily="2" charset="0"/>
              </a:rPr>
              <a:t> </a:t>
            </a:r>
          </a:p>
          <a:p>
            <a:r>
              <a:rPr lang="en-GB" sz="2000" dirty="0" smtClean="0">
                <a:latin typeface="HelloHappyDays" pitchFamily="2" charset="0"/>
                <a:ea typeface="HelloHappyDays" pitchFamily="2" charset="0"/>
              </a:rPr>
              <a:t>By Metro Centric - Dublin, CC BY 2.0, </a:t>
            </a:r>
            <a:r>
              <a:rPr lang="en-GB" sz="2000" dirty="0" smtClean="0">
                <a:latin typeface="HelloHappyDays" pitchFamily="2" charset="0"/>
                <a:ea typeface="HelloHappyDays" pitchFamily="2" charset="0"/>
                <a:hlinkClick r:id="rId7"/>
              </a:rPr>
              <a:t>https://commons.wikimedia.org/w/index.php?curid=85071781</a:t>
            </a:r>
            <a:r>
              <a:rPr lang="en-GB" sz="2000" dirty="0" smtClean="0">
                <a:latin typeface="HelloHappyDays" pitchFamily="2" charset="0"/>
                <a:ea typeface="HelloHappyDays" pitchFamily="2" charset="0"/>
              </a:rPr>
              <a:t> </a:t>
            </a:r>
          </a:p>
          <a:p>
            <a:r>
              <a:rPr lang="en-GB" sz="2000" dirty="0" smtClean="0">
                <a:latin typeface="HelloHappyDays" pitchFamily="2" charset="0"/>
                <a:ea typeface="HelloHappyDays" pitchFamily="2" charset="0"/>
              </a:rPr>
              <a:t>By Lapsed Pacifist, CC BY-SA 3.0, </a:t>
            </a:r>
            <a:r>
              <a:rPr lang="en-GB" sz="2000" dirty="0" smtClean="0">
                <a:latin typeface="HelloHappyDays" pitchFamily="2" charset="0"/>
                <a:ea typeface="HelloHappyDays" pitchFamily="2" charset="0"/>
                <a:hlinkClick r:id="rId8"/>
              </a:rPr>
              <a:t>https://commons.wikimedia.org/w/index.php?curid=3296964</a:t>
            </a:r>
            <a:r>
              <a:rPr lang="en-GB" sz="2000" dirty="0" smtClean="0">
                <a:latin typeface="HelloHappyDays" pitchFamily="2" charset="0"/>
                <a:ea typeface="HelloHappyDays" pitchFamily="2" charset="0"/>
              </a:rPr>
              <a:t> </a:t>
            </a:r>
          </a:p>
          <a:p>
            <a:endParaRPr lang="en-GB" sz="2000" dirty="0">
              <a:latin typeface="HelloHappyDays" pitchFamily="2" charset="0"/>
              <a:ea typeface="HelloHappyDay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elloAli" pitchFamily="2" charset="0"/>
                <a:ea typeface="HelloAli" pitchFamily="2" charset="0"/>
              </a:rPr>
              <a:t>Key Vocabulary</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179512" y="1600200"/>
            <a:ext cx="4316288" cy="5257800"/>
          </a:xfrm>
        </p:spPr>
        <p:txBody>
          <a:bodyPr>
            <a:normAutofit fontScale="92500" lnSpcReduction="20000"/>
          </a:bodyPr>
          <a:lstStyle/>
          <a:p>
            <a:r>
              <a:rPr lang="en-GB" b="1" dirty="0" smtClean="0">
                <a:latin typeface="HelloBillionaire" pitchFamily="2" charset="0"/>
                <a:ea typeface="HelloBillionaire" pitchFamily="2" charset="0"/>
              </a:rPr>
              <a:t>Lesbian: </a:t>
            </a:r>
            <a:r>
              <a:rPr lang="en-GB" dirty="0" smtClean="0">
                <a:latin typeface="HelloBillionaire" pitchFamily="2" charset="0"/>
                <a:ea typeface="HelloBillionaire" pitchFamily="2" charset="0"/>
              </a:rPr>
              <a:t>A woman who has, or wants to have a loving relationship with another </a:t>
            </a:r>
            <a:r>
              <a:rPr lang="en-GB" dirty="0" smtClean="0">
                <a:latin typeface="HelloBillionaire" pitchFamily="2" charset="0"/>
                <a:ea typeface="HelloBillionaire" pitchFamily="2" charset="0"/>
              </a:rPr>
              <a:t>woman.</a:t>
            </a:r>
            <a:endParaRPr lang="en-GB" dirty="0" smtClean="0">
              <a:latin typeface="HelloBillionaire" pitchFamily="2" charset="0"/>
              <a:ea typeface="HelloBillionaire" pitchFamily="2" charset="0"/>
            </a:endParaRPr>
          </a:p>
          <a:p>
            <a:r>
              <a:rPr lang="en-GB" b="1" dirty="0" smtClean="0">
                <a:latin typeface="HelloBillionaire" pitchFamily="2" charset="0"/>
                <a:ea typeface="HelloBillionaire" pitchFamily="2" charset="0"/>
              </a:rPr>
              <a:t>Gay</a:t>
            </a:r>
            <a:r>
              <a:rPr lang="en-GB" dirty="0" smtClean="0">
                <a:latin typeface="HelloBillionaire" pitchFamily="2" charset="0"/>
                <a:ea typeface="HelloBillionaire" pitchFamily="2" charset="0"/>
              </a:rPr>
              <a:t>: An man who has, or wants to have a loving relationship with another </a:t>
            </a:r>
            <a:r>
              <a:rPr lang="en-GB" dirty="0" smtClean="0">
                <a:latin typeface="HelloBillionaire" pitchFamily="2" charset="0"/>
                <a:ea typeface="HelloBillionaire" pitchFamily="2" charset="0"/>
              </a:rPr>
              <a:t>man. Some women may also use this term instead of lesbian.</a:t>
            </a:r>
            <a:endParaRPr lang="en-GB" dirty="0" smtClean="0">
              <a:latin typeface="HelloBillionaire" pitchFamily="2" charset="0"/>
              <a:ea typeface="HelloBillionaire" pitchFamily="2" charset="0"/>
            </a:endParaRPr>
          </a:p>
          <a:p>
            <a:r>
              <a:rPr lang="en-GB" b="1" dirty="0" smtClean="0">
                <a:latin typeface="HelloBillionaire" pitchFamily="2" charset="0"/>
                <a:ea typeface="HelloBillionaire" pitchFamily="2" charset="0"/>
              </a:rPr>
              <a:t>Bisexual: </a:t>
            </a:r>
            <a:r>
              <a:rPr lang="en-GB" dirty="0" smtClean="0">
                <a:latin typeface="HelloBillionaire" pitchFamily="2" charset="0"/>
                <a:ea typeface="HelloBillionaire" pitchFamily="2" charset="0"/>
              </a:rPr>
              <a:t>A person who has, or wants to have a loving relationship with another person. </a:t>
            </a:r>
            <a:r>
              <a:rPr lang="en-GB" dirty="0">
                <a:latin typeface="HelloBillionaire" pitchFamily="2" charset="0"/>
                <a:ea typeface="HelloBillionaire" pitchFamily="2" charset="0"/>
              </a:rPr>
              <a:t>T</a:t>
            </a:r>
            <a:r>
              <a:rPr lang="en-GB" dirty="0" smtClean="0">
                <a:latin typeface="HelloBillionaire" pitchFamily="2" charset="0"/>
                <a:ea typeface="HelloBillionaire" pitchFamily="2" charset="0"/>
              </a:rPr>
              <a:t>he gender of that other person could be male, female or another gender.</a:t>
            </a:r>
          </a:p>
          <a:p>
            <a:endParaRPr lang="en-GB" dirty="0">
              <a:latin typeface="HelloBillionaire" pitchFamily="2" charset="0"/>
              <a:ea typeface="HelloBillionaire" pitchFamily="2" charset="0"/>
            </a:endParaRPr>
          </a:p>
        </p:txBody>
      </p:sp>
      <p:sp>
        <p:nvSpPr>
          <p:cNvPr id="4" name="Content Placeholder 3"/>
          <p:cNvSpPr>
            <a:spLocks noGrp="1"/>
          </p:cNvSpPr>
          <p:nvPr>
            <p:ph sz="half" idx="2"/>
          </p:nvPr>
        </p:nvSpPr>
        <p:spPr>
          <a:xfrm>
            <a:off x="4648200" y="1600200"/>
            <a:ext cx="4038600" cy="5069160"/>
          </a:xfrm>
        </p:spPr>
        <p:txBody>
          <a:bodyPr>
            <a:normAutofit fontScale="92500" lnSpcReduction="20000"/>
          </a:bodyPr>
          <a:lstStyle/>
          <a:p>
            <a:r>
              <a:rPr lang="en-GB" b="1" dirty="0" smtClean="0">
                <a:latin typeface="HelloBillionaire" pitchFamily="2" charset="0"/>
                <a:ea typeface="HelloBillionaire" pitchFamily="2" charset="0"/>
              </a:rPr>
              <a:t>Pansexual:</a:t>
            </a:r>
            <a:r>
              <a:rPr lang="en-GB" dirty="0" smtClean="0">
                <a:latin typeface="HelloBillionaire" pitchFamily="2" charset="0"/>
                <a:ea typeface="HelloBillionaire" pitchFamily="2" charset="0"/>
              </a:rPr>
              <a:t> Similar to bisexual. A person who has, or wants to have a loving relationship with another person (of any gender identity).</a:t>
            </a:r>
            <a:endParaRPr lang="en-GB" b="1" dirty="0" smtClean="0">
              <a:latin typeface="HelloBillionaire" pitchFamily="2" charset="0"/>
              <a:ea typeface="HelloBillionaire" pitchFamily="2" charset="0"/>
            </a:endParaRPr>
          </a:p>
          <a:p>
            <a:r>
              <a:rPr lang="en-GB" b="1" dirty="0" smtClean="0">
                <a:latin typeface="HelloBillionaire" pitchFamily="2" charset="0"/>
                <a:ea typeface="HelloBillionaire" pitchFamily="2" charset="0"/>
              </a:rPr>
              <a:t>Gender Identity: </a:t>
            </a:r>
            <a:r>
              <a:rPr lang="en-GB" dirty="0" smtClean="0">
                <a:latin typeface="HelloBillionaire" pitchFamily="2" charset="0"/>
                <a:ea typeface="HelloBillionaire" pitchFamily="2" charset="0"/>
              </a:rPr>
              <a:t>A person’s strongly held </a:t>
            </a:r>
            <a:r>
              <a:rPr lang="en-GB" u="sng" dirty="0" smtClean="0">
                <a:latin typeface="HelloBillionaire" pitchFamily="2" charset="0"/>
                <a:ea typeface="HelloBillionaire" pitchFamily="2" charset="0"/>
              </a:rPr>
              <a:t>internal</a:t>
            </a:r>
            <a:r>
              <a:rPr lang="en-GB" dirty="0" smtClean="0">
                <a:latin typeface="HelloBillionaire" pitchFamily="2" charset="0"/>
                <a:ea typeface="HelloBillionaire" pitchFamily="2" charset="0"/>
              </a:rPr>
              <a:t> sense of their own gender.</a:t>
            </a:r>
          </a:p>
          <a:p>
            <a:r>
              <a:rPr lang="en-GB" b="1" dirty="0" smtClean="0">
                <a:latin typeface="HelloBillionaire" pitchFamily="2" charset="0"/>
                <a:ea typeface="HelloBillionaire" pitchFamily="2" charset="0"/>
              </a:rPr>
              <a:t>Gender Expression</a:t>
            </a:r>
            <a:r>
              <a:rPr lang="en-GB" dirty="0" smtClean="0">
                <a:latin typeface="HelloBillionaire" pitchFamily="2" charset="0"/>
                <a:ea typeface="HelloBillionaire" pitchFamily="2" charset="0"/>
              </a:rPr>
              <a:t>:  How a person chooses to express their gender identity </a:t>
            </a:r>
            <a:r>
              <a:rPr lang="en-GB" u="sng" dirty="0" smtClean="0">
                <a:latin typeface="HelloBillionaire" pitchFamily="2" charset="0"/>
                <a:ea typeface="HelloBillionaire" pitchFamily="2" charset="0"/>
              </a:rPr>
              <a:t>externally </a:t>
            </a:r>
            <a:r>
              <a:rPr lang="en-GB" dirty="0" smtClean="0">
                <a:latin typeface="HelloBillionaire" pitchFamily="2" charset="0"/>
                <a:ea typeface="HelloBillionaire" pitchFamily="2" charset="0"/>
              </a:rPr>
              <a:t>e.g. clothes, haircut, general appearance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elloAli" pitchFamily="2" charset="0"/>
                <a:ea typeface="HelloAli" pitchFamily="2" charset="0"/>
              </a:rPr>
              <a:t>Key Vocabulary</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179512" y="1600200"/>
            <a:ext cx="4316288" cy="5257800"/>
          </a:xfrm>
        </p:spPr>
        <p:txBody>
          <a:bodyPr>
            <a:normAutofit/>
          </a:bodyPr>
          <a:lstStyle/>
          <a:p>
            <a:r>
              <a:rPr lang="en-GB" b="1" dirty="0" smtClean="0">
                <a:latin typeface="HelloBillionaire" pitchFamily="2" charset="0"/>
                <a:ea typeface="HelloBillionaire" pitchFamily="2" charset="0"/>
              </a:rPr>
              <a:t>Transgender: </a:t>
            </a:r>
            <a:r>
              <a:rPr lang="en-GB" dirty="0" smtClean="0">
                <a:latin typeface="HelloBillionaire" pitchFamily="2" charset="0"/>
                <a:ea typeface="HelloBillionaire" pitchFamily="2" charset="0"/>
              </a:rPr>
              <a:t>A person whose gender identity does not match the one that was assigned to then when they were born</a:t>
            </a:r>
          </a:p>
          <a:p>
            <a:r>
              <a:rPr lang="en-GB" b="1" dirty="0" err="1" smtClean="0">
                <a:latin typeface="HelloBillionaire" pitchFamily="2" charset="0"/>
                <a:ea typeface="HelloBillionaire" pitchFamily="2" charset="0"/>
              </a:rPr>
              <a:t>Cisgender</a:t>
            </a:r>
            <a:r>
              <a:rPr lang="en-GB" b="1" dirty="0" smtClean="0">
                <a:latin typeface="HelloBillionaire" pitchFamily="2" charset="0"/>
                <a:ea typeface="HelloBillionaire" pitchFamily="2" charset="0"/>
              </a:rPr>
              <a:t>: </a:t>
            </a:r>
            <a:r>
              <a:rPr lang="en-GB" dirty="0" smtClean="0">
                <a:latin typeface="HelloBillionaire" pitchFamily="2" charset="0"/>
                <a:ea typeface="HelloBillionaire" pitchFamily="2" charset="0"/>
              </a:rPr>
              <a:t>A person whose gender identity matches the one that one assigned to them when they were born.</a:t>
            </a:r>
          </a:p>
          <a:p>
            <a:endParaRPr lang="en-GB" dirty="0" smtClean="0">
              <a:latin typeface="HelloBillionaire" pitchFamily="2" charset="0"/>
              <a:ea typeface="HelloBillionaire" pitchFamily="2" charset="0"/>
            </a:endParaRPr>
          </a:p>
          <a:p>
            <a:endParaRPr lang="en-GB" dirty="0" smtClean="0">
              <a:latin typeface="HelloBillionaire" pitchFamily="2" charset="0"/>
              <a:ea typeface="HelloBillionaire" pitchFamily="2" charset="0"/>
            </a:endParaRPr>
          </a:p>
        </p:txBody>
      </p:sp>
      <p:sp>
        <p:nvSpPr>
          <p:cNvPr id="4" name="Content Placeholder 3"/>
          <p:cNvSpPr>
            <a:spLocks noGrp="1"/>
          </p:cNvSpPr>
          <p:nvPr>
            <p:ph sz="half" idx="2"/>
          </p:nvPr>
        </p:nvSpPr>
        <p:spPr>
          <a:xfrm>
            <a:off x="4648200" y="1600200"/>
            <a:ext cx="4038600" cy="4997152"/>
          </a:xfrm>
        </p:spPr>
        <p:txBody>
          <a:bodyPr>
            <a:normAutofit/>
          </a:bodyPr>
          <a:lstStyle/>
          <a:p>
            <a:r>
              <a:rPr lang="en-GB" b="1" dirty="0" smtClean="0">
                <a:latin typeface="HelloBillionaire" pitchFamily="2" charset="0"/>
                <a:ea typeface="HelloBillionaire" pitchFamily="2" charset="0"/>
              </a:rPr>
              <a:t>Non-binary</a:t>
            </a:r>
            <a:r>
              <a:rPr lang="en-GB" dirty="0" smtClean="0">
                <a:latin typeface="HelloBillionaire" pitchFamily="2" charset="0"/>
                <a:ea typeface="HelloBillionaire" pitchFamily="2" charset="0"/>
              </a:rPr>
              <a:t>: A spectrum of gender identities that are not exclusively male or female.  People who identify along this spectrum </a:t>
            </a:r>
            <a:r>
              <a:rPr lang="en-GB" u="sng" dirty="0" smtClean="0">
                <a:latin typeface="HelloBillionaire" pitchFamily="2" charset="0"/>
                <a:ea typeface="HelloBillionaire" pitchFamily="2" charset="0"/>
              </a:rPr>
              <a:t>sometimes</a:t>
            </a:r>
            <a:r>
              <a:rPr lang="en-GB" dirty="0" smtClean="0">
                <a:latin typeface="HelloBillionaire" pitchFamily="2" charset="0"/>
                <a:ea typeface="HelloBillionaire" pitchFamily="2" charset="0"/>
              </a:rPr>
              <a:t> use the pronouns ‘they/them’ to refer to themselves.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elloAli" pitchFamily="2" charset="0"/>
                <a:ea typeface="HelloAli" pitchFamily="2" charset="0"/>
              </a:rPr>
              <a:t>Key Vocabulary</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179512" y="1600200"/>
            <a:ext cx="4316288" cy="4525963"/>
          </a:xfrm>
        </p:spPr>
        <p:txBody>
          <a:bodyPr>
            <a:normAutofit fontScale="85000" lnSpcReduction="10000"/>
          </a:bodyPr>
          <a:lstStyle/>
          <a:p>
            <a:r>
              <a:rPr lang="en-GB" b="1" dirty="0" smtClean="0">
                <a:latin typeface="HelloBillionaire" pitchFamily="2" charset="0"/>
                <a:ea typeface="HelloBillionaire" pitchFamily="2" charset="0"/>
              </a:rPr>
              <a:t>Pronouns:</a:t>
            </a:r>
            <a:r>
              <a:rPr lang="en-GB" dirty="0" smtClean="0">
                <a:latin typeface="HelloBillionaire" pitchFamily="2" charset="0"/>
                <a:ea typeface="HelloBillionaire" pitchFamily="2" charset="0"/>
              </a:rPr>
              <a:t>  A word that replaces a noun (usually a person’s name) in a sentence e.g. he, she, they.  People will sometimes use their pronouns as part of introducing themselves to make sure that transgender and non-binary people feel included e.g. ‘My name is </a:t>
            </a:r>
            <a:r>
              <a:rPr lang="en-GB" dirty="0" err="1" smtClean="0">
                <a:latin typeface="HelloBillionaire" pitchFamily="2" charset="0"/>
                <a:ea typeface="HelloBillionaire" pitchFamily="2" charset="0"/>
              </a:rPr>
              <a:t>Ciara</a:t>
            </a:r>
            <a:r>
              <a:rPr lang="en-GB" dirty="0" smtClean="0">
                <a:latin typeface="HelloBillionaire" pitchFamily="2" charset="0"/>
                <a:ea typeface="HelloBillionaire" pitchFamily="2" charset="0"/>
              </a:rPr>
              <a:t>, I use she/her pronouns’.</a:t>
            </a:r>
          </a:p>
          <a:p>
            <a:r>
              <a:rPr lang="en-GB" b="1" dirty="0" smtClean="0">
                <a:latin typeface="HelloBillionaire" pitchFamily="2" charset="0"/>
                <a:ea typeface="HelloBillionaire" pitchFamily="2" charset="0"/>
              </a:rPr>
              <a:t>LGBT</a:t>
            </a:r>
            <a:r>
              <a:rPr lang="en-GB" dirty="0" smtClean="0">
                <a:latin typeface="HelloBillionaire" pitchFamily="2" charset="0"/>
                <a:ea typeface="HelloBillionaire" pitchFamily="2" charset="0"/>
              </a:rPr>
              <a:t>: An acronym that stands for lesbian, gay, bisexual and transgender identities</a:t>
            </a:r>
          </a:p>
          <a:p>
            <a:endParaRPr lang="en-GB" dirty="0" smtClean="0">
              <a:latin typeface="HelloBillionaire" pitchFamily="2" charset="0"/>
              <a:ea typeface="HelloBillionaire" pitchFamily="2" charset="0"/>
            </a:endParaRPr>
          </a:p>
          <a:p>
            <a:endParaRPr lang="en-GB" dirty="0" smtClean="0"/>
          </a:p>
          <a:p>
            <a:endParaRPr lang="en-GB" dirty="0" smtClean="0">
              <a:latin typeface="HelloBillionaire" pitchFamily="2" charset="0"/>
              <a:ea typeface="HelloBillionaire" pitchFamily="2" charset="0"/>
            </a:endParaRPr>
          </a:p>
        </p:txBody>
      </p:sp>
      <p:sp>
        <p:nvSpPr>
          <p:cNvPr id="4" name="Content Placeholder 3"/>
          <p:cNvSpPr>
            <a:spLocks noGrp="1"/>
          </p:cNvSpPr>
          <p:nvPr>
            <p:ph sz="half" idx="2"/>
          </p:nvPr>
        </p:nvSpPr>
        <p:spPr/>
        <p:txBody>
          <a:bodyPr>
            <a:normAutofit fontScale="85000" lnSpcReduction="10000"/>
          </a:bodyPr>
          <a:lstStyle/>
          <a:p>
            <a:r>
              <a:rPr lang="en-GB" b="1" dirty="0" smtClean="0">
                <a:latin typeface="HelloBillionaire" pitchFamily="2" charset="0"/>
                <a:ea typeface="HelloBillionaire" pitchFamily="2" charset="0"/>
              </a:rPr>
              <a:t>LGBT+: </a:t>
            </a:r>
            <a:r>
              <a:rPr lang="en-GB" dirty="0" smtClean="0">
                <a:latin typeface="HelloBillionaire" pitchFamily="2" charset="0"/>
                <a:ea typeface="HelloBillionaire" pitchFamily="2" charset="0"/>
              </a:rPr>
              <a:t>An acronym that recognises and includes other minority identities outside of solely lesbian, gay, bisexual and transgender. Other alternatives are also used e.g. LGBTQ, LGBTI, LGBTQIAP etc.  People and organisations use the acronym that they feel best matches their members, philosophies and goals.</a:t>
            </a:r>
          </a:p>
          <a:p>
            <a:pPr>
              <a:buNone/>
            </a:pPr>
            <a:endParaRPr lang="en-GB" dirty="0" smtClean="0">
              <a:latin typeface="HelloBillionaire" pitchFamily="2" charset="0"/>
              <a:ea typeface="HelloBillionaire" pitchFamily="2" charset="0"/>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lstStyle/>
          <a:p>
            <a:r>
              <a:rPr lang="en-GB" dirty="0" smtClean="0">
                <a:latin typeface="HelloAli" pitchFamily="2" charset="0"/>
                <a:ea typeface="HelloAli" pitchFamily="2" charset="0"/>
              </a:rPr>
              <a:t>What is Pride?</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555576"/>
            <a:ext cx="5292080" cy="5041776"/>
          </a:xfrm>
          <a:solidFill>
            <a:srgbClr val="FFFFFF">
              <a:alpha val="30196"/>
            </a:srgbClr>
          </a:solidFill>
        </p:spPr>
        <p:txBody>
          <a:bodyPr>
            <a:noAutofit/>
          </a:bodyPr>
          <a:lstStyle/>
          <a:p>
            <a:r>
              <a:rPr lang="en-GB" sz="3000" dirty="0" smtClean="0">
                <a:latin typeface="HelloHappyDays" pitchFamily="2" charset="0"/>
                <a:ea typeface="HelloHappyDays" pitchFamily="2" charset="0"/>
              </a:rPr>
              <a:t>Pride is an annual celebration of diversity and all members of the LGBT+ community.</a:t>
            </a:r>
          </a:p>
          <a:p>
            <a:r>
              <a:rPr lang="en-GB" sz="3000" dirty="0" smtClean="0">
                <a:latin typeface="HelloHappyDays" pitchFamily="2" charset="0"/>
                <a:ea typeface="HelloHappyDays" pitchFamily="2" charset="0"/>
              </a:rPr>
              <a:t>It is celebrated  in countries all around the world. </a:t>
            </a:r>
          </a:p>
          <a:p>
            <a:r>
              <a:rPr lang="en-GB" sz="3000" dirty="0" smtClean="0">
                <a:latin typeface="HelloHappyDays" pitchFamily="2" charset="0"/>
                <a:ea typeface="HelloHappyDays" pitchFamily="2" charset="0"/>
              </a:rPr>
              <a:t>A key part of Pride is a parade or march.</a:t>
            </a:r>
          </a:p>
          <a:p>
            <a:r>
              <a:rPr lang="en-GB" sz="3000" dirty="0" smtClean="0">
                <a:latin typeface="HelloHappyDays" pitchFamily="2" charset="0"/>
                <a:ea typeface="HelloHappyDays" pitchFamily="2" charset="0"/>
              </a:rPr>
              <a:t>Pride is often described as a mixture of celebration and protest.</a:t>
            </a:r>
            <a:endParaRPr lang="en-GB" sz="3000" dirty="0">
              <a:latin typeface="HelloHappyDays" pitchFamily="2" charset="0"/>
              <a:ea typeface="HelloHappyDays" pitchFamily="2" charset="0"/>
            </a:endParaRPr>
          </a:p>
        </p:txBody>
      </p:sp>
      <p:pic>
        <p:nvPicPr>
          <p:cNvPr id="2052" name="Picture 4" descr="https://lh3.googleusercontent.com/ToM_ovBkNe8d76AYOyQZqLw2b_VnpXY1em9D_godQnz0WFGUZpde3jORiB54BYSpBUOQ3WDJ2oWLO6cymeVVppIGtz5HOiRMObKF6rWVOLvOZBY2SM6Poq6Nqe3sAUPsb1Hw-w3AFv6cL_P1TZipVVqLvVczNKX9ygOYHLioIStE5c1EyVHxJ1FxaJuWUyVJkdYngXlASYoFdUAecY3kHe9TruuGAwLOQ97cO0SinrQS63uoFNfxxvUjPZO8GKWtLMvfzxABzsTEG9NLZd3GaFSfVriX1wLj8VG60tInwjquCPbc7s1maEBbngvAqxN0L8AdNglpgJqrsWZLDt5h4QiS63JGcKOxkXBMuCXL-uao7_9omaP5DuZTX9FCe65Q21hrf94Wy6g6MY5U0-d0r1x4IqxnFLmPfyd9MNXm0XkUVizAZvNb8rCd9hajQAb6z6dLFM16Y5DVgk-A_GILq042_pKnqMt4ipDo86o6IXU77X9Zf3TkiM39MG1oGVksmQdBNroWiQdwxhlIKoUj2qX2rrwwQKldGruAouoL3boB_MeN7PIvn43MwojnVtygDxiAz-bcLCfieLx6V4OGf0OjkgG70_1j6Fn4cpRpn8YCBy4nIxmgFtHQFlhuuUax9DLIoZzAd7bddgy5QOU9j9joBPoeINBYIQWF6xFUOFKAqq_QO9-E4xg=w314-h471-no"/>
          <p:cNvPicPr>
            <a:picLocks noChangeAspect="1" noChangeArrowheads="1"/>
          </p:cNvPicPr>
          <p:nvPr/>
        </p:nvPicPr>
        <p:blipFill>
          <a:blip r:embed="rId2" cstate="print"/>
          <a:srcRect/>
          <a:stretch>
            <a:fillRect/>
          </a:stretch>
        </p:blipFill>
        <p:spPr bwMode="auto">
          <a:xfrm>
            <a:off x="5508104" y="1556792"/>
            <a:ext cx="3342117" cy="5013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lstStyle/>
          <a:p>
            <a:r>
              <a:rPr lang="en-GB" dirty="0" smtClean="0">
                <a:latin typeface="HelloAli" pitchFamily="2" charset="0"/>
                <a:ea typeface="HelloAli" pitchFamily="2" charset="0"/>
              </a:rPr>
              <a:t>Where did it come from?</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555576"/>
            <a:ext cx="5148064" cy="5041776"/>
          </a:xfrm>
          <a:solidFill>
            <a:srgbClr val="FFFFFF">
              <a:alpha val="30196"/>
            </a:srgbClr>
          </a:solidFill>
        </p:spPr>
        <p:txBody>
          <a:bodyPr>
            <a:noAutofit/>
          </a:bodyPr>
          <a:lstStyle/>
          <a:p>
            <a:r>
              <a:rPr lang="en-GB" sz="3000" dirty="0" smtClean="0">
                <a:latin typeface="HelloHappyDays" pitchFamily="2" charset="0"/>
                <a:ea typeface="HelloHappyDays" pitchFamily="2" charset="0"/>
              </a:rPr>
              <a:t>The first Pride marches happened in the United States of America in June 1970.</a:t>
            </a:r>
          </a:p>
          <a:p>
            <a:r>
              <a:rPr lang="en-GB" sz="3000" dirty="0" smtClean="0">
                <a:latin typeface="HelloHappyDays" pitchFamily="2" charset="0"/>
                <a:ea typeface="HelloHappyDays" pitchFamily="2" charset="0"/>
              </a:rPr>
              <a:t>It was in response to the anniversary of the Stonewall riots in New York, which had occurred a year earlier on 28</a:t>
            </a:r>
            <a:r>
              <a:rPr lang="en-GB" sz="3000" baseline="30000" dirty="0" smtClean="0">
                <a:latin typeface="HelloHappyDays" pitchFamily="2" charset="0"/>
                <a:ea typeface="HelloHappyDays" pitchFamily="2" charset="0"/>
              </a:rPr>
              <a:t>th</a:t>
            </a:r>
            <a:r>
              <a:rPr lang="en-GB" sz="3000" dirty="0" smtClean="0">
                <a:latin typeface="HelloHappyDays" pitchFamily="2" charset="0"/>
                <a:ea typeface="HelloHappyDays" pitchFamily="2" charset="0"/>
              </a:rPr>
              <a:t> June 1969. </a:t>
            </a:r>
          </a:p>
        </p:txBody>
      </p:sp>
      <p:pic>
        <p:nvPicPr>
          <p:cNvPr id="19458" name="Picture 2" descr="https://lh3.googleusercontent.com/PFnfQ5y0z5aPkKlwYiqHllv4VYSYTXFOhrGQ4rELl-NpL89patDscesr89TpEoEeaxhlHYU38QWNZwcQohtbMRdOuWtVPmYrkMctuZ5x5BCxaBiFzhv6326o8QVBAuyaO1S62DItukogKpppKuE7-tHdt2wAHFszEX3vQq5GWwXVLM_AZQZea6tVbblHPi1h_BeB7H_i21rBn02Z0_e11KwulDSWjBuq0zFwt33TwdvVX1thkUiTvbnytfmnepe6UGE_NCRnEs8xucVEBJ16BWJUFA32LHzyg0EHB5gC0fS8dxr58RcFM0dXxx6Xb_-mRrug9lqswF0umcInmT31PW_HS5XBAaqgzLja450MUqppKYYVAGSuZQ3dNGeShbryZMn8w8pwzsdQUYq-cYHOTBvvg4GyeJb1L1VtRv2MdPxXHXH_ozDQJ4qU7HsPsHBlPbzkNy4QFM2TUde1vUdtuJabuR4kapnb3W92MXC6CKPIw3_BUgog2_78ATm87V-fDuyxPAjkwWirGrl3nJ9sCGQXLYVf9LymJfiMXZW3cLUrvXXsXr9qljoCCNEmEaCcL_501zuRP_iQJHgZFCRaXAkof9ThaGX8L5twHimpjwnwyzN-040g-0zGJ5qypsoPPN5KbRmBKs3c9TY380A2xwUxRv_qEyG4CfDgg3kW2z8DNybCoo9TBzY=w811-h406-no"/>
          <p:cNvPicPr>
            <a:picLocks noChangeAspect="1" noChangeArrowheads="1"/>
          </p:cNvPicPr>
          <p:nvPr/>
        </p:nvPicPr>
        <p:blipFill>
          <a:blip r:embed="rId2" cstate="print"/>
          <a:srcRect l="8502" r="19837"/>
          <a:stretch>
            <a:fillRect/>
          </a:stretch>
        </p:blipFill>
        <p:spPr bwMode="auto">
          <a:xfrm>
            <a:off x="5436096" y="2507775"/>
            <a:ext cx="3491880" cy="24333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lstStyle/>
          <a:p>
            <a:r>
              <a:rPr lang="en-GB" dirty="0" smtClean="0">
                <a:latin typeface="HelloAli" pitchFamily="2" charset="0"/>
                <a:ea typeface="HelloAli" pitchFamily="2" charset="0"/>
              </a:rPr>
              <a:t>Where did it come from?</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555576"/>
            <a:ext cx="5220072" cy="5041776"/>
          </a:xfrm>
          <a:solidFill>
            <a:srgbClr val="FFFFFF">
              <a:alpha val="30196"/>
            </a:srgbClr>
          </a:solidFill>
        </p:spPr>
        <p:txBody>
          <a:bodyPr>
            <a:noAutofit/>
          </a:bodyPr>
          <a:lstStyle/>
          <a:p>
            <a:r>
              <a:rPr lang="en-GB" sz="3000" dirty="0" smtClean="0">
                <a:latin typeface="HelloHappyDays" pitchFamily="2" charset="0"/>
                <a:ea typeface="HelloHappyDays" pitchFamily="2" charset="0"/>
              </a:rPr>
              <a:t>The march in New York was called the Christopher Street Liberation Day  (after Christopher Street - the street upon which the Stonewall Inn is located).  </a:t>
            </a:r>
          </a:p>
          <a:p>
            <a:r>
              <a:rPr lang="en-GB" sz="3000" dirty="0" smtClean="0">
                <a:latin typeface="HelloHappyDays" pitchFamily="2" charset="0"/>
                <a:ea typeface="HelloHappyDays" pitchFamily="2" charset="0"/>
              </a:rPr>
              <a:t>The pride festivals in some German cities are still called Christopher Street Days.</a:t>
            </a:r>
          </a:p>
          <a:p>
            <a:endParaRPr lang="en-GB" sz="3000" dirty="0">
              <a:latin typeface="HelloHappyDays" pitchFamily="2" charset="0"/>
              <a:ea typeface="HelloHappyDays" pitchFamily="2" charset="0"/>
            </a:endParaRPr>
          </a:p>
        </p:txBody>
      </p:sp>
      <p:pic>
        <p:nvPicPr>
          <p:cNvPr id="18434" name="Picture 2" descr="https://lh3.googleusercontent.com/sWkGs6PUbKNAhvwG4_ANiig3EDL2iOKEVFv12RnXCciqGHJjAWzP9TuSazQU7dPhhpxgTZK6REQfjlXEX1so3CWw4f4TmmyUqSQO5PlYh6eXHVZi9yMFvB7-ExcMOyD0I9zNJSlMRljmYGDTYi9bez2D_34bjzgF9Zo4xpyIHCUI65wjRmLoH_h357o5HTj6vGzgNAMi4UZjZHaC4ZjUt4mTOaN1TzODqRpc8VLn_1H4LJJW_Vnn4PPmTI7kF936h-4WeDCiLPW0kbXfzhj83jKpFbBjhzsKbwvijMczfblvbgLA5T2l67qshhMnJqIlPwXs5ULJBcdvTZefKyLKbhnTo6tIYSVAV_zHKqpOA7NWy4hOr7g8uvI15pVR1fdina9BwhSmz3NxS16mDnvthNAliJtMs8psNwPMDT0elia1TWdQruA_NnvmX83tArsQ_EuHgJLNGLHAc9KzN-p7JliIBfvAXMTPpqBXjrGnV3u2IRi-IAtEooKnKgqbYC3K1pawVpuIKGn4G22QYG_i8hxpEwEHRc9On7psbAXbIssHWqOL5rzrmhNM-1Fl7JP6qRg-DvuMVe3iEvgJ5Ly15QUgWh-eA4VoqnNLCEe_YftxVNmsJmBcmttA8hXCZaHaUKS6qB11SKawKtxlWzuvcbIxEAASQAmAO6fEDtRFPfD9_cOdb8ktjSw=w811-h406-no"/>
          <p:cNvPicPr>
            <a:picLocks noChangeAspect="1" noChangeArrowheads="1"/>
          </p:cNvPicPr>
          <p:nvPr/>
        </p:nvPicPr>
        <p:blipFill>
          <a:blip r:embed="rId2" cstate="print"/>
          <a:srcRect l="7626"/>
          <a:stretch>
            <a:fillRect/>
          </a:stretch>
        </p:blipFill>
        <p:spPr bwMode="auto">
          <a:xfrm>
            <a:off x="5472608" y="2804322"/>
            <a:ext cx="3419872" cy="18488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a:solidFill>
            <a:srgbClr val="FFFFFF">
              <a:alpha val="14118"/>
            </a:srgbClr>
          </a:solidFill>
        </p:spPr>
        <p:txBody>
          <a:bodyPr>
            <a:normAutofit/>
          </a:bodyPr>
          <a:lstStyle/>
          <a:p>
            <a:r>
              <a:rPr lang="en-GB" dirty="0" smtClean="0">
                <a:latin typeface="HelloAli" pitchFamily="2" charset="0"/>
                <a:ea typeface="HelloAli" pitchFamily="2" charset="0"/>
              </a:rPr>
              <a:t>What happened at Stonewall?</a:t>
            </a:r>
            <a:endParaRPr lang="en-GB" dirty="0">
              <a:latin typeface="HelloAli" pitchFamily="2" charset="0"/>
              <a:ea typeface="HelloAli" pitchFamily="2" charset="0"/>
            </a:endParaRPr>
          </a:p>
        </p:txBody>
      </p:sp>
      <p:sp>
        <p:nvSpPr>
          <p:cNvPr id="3" name="Content Placeholder 2"/>
          <p:cNvSpPr>
            <a:spLocks noGrp="1"/>
          </p:cNvSpPr>
          <p:nvPr>
            <p:ph sz="half" idx="1"/>
          </p:nvPr>
        </p:nvSpPr>
        <p:spPr>
          <a:xfrm>
            <a:off x="72008" y="1555576"/>
            <a:ext cx="5220072" cy="5041776"/>
          </a:xfrm>
          <a:solidFill>
            <a:srgbClr val="FFFFFF">
              <a:alpha val="30196"/>
            </a:srgbClr>
          </a:solidFill>
        </p:spPr>
        <p:txBody>
          <a:bodyPr>
            <a:noAutofit/>
          </a:bodyPr>
          <a:lstStyle/>
          <a:p>
            <a:r>
              <a:rPr lang="en-GB" sz="3000" dirty="0" smtClean="0">
                <a:latin typeface="HelloHappyDays" pitchFamily="2" charset="0"/>
                <a:ea typeface="HelloHappyDays" pitchFamily="2" charset="0"/>
              </a:rPr>
              <a:t>LGBT+ citizens of the United States had endured centuries of discrimination and harassment.</a:t>
            </a:r>
          </a:p>
          <a:p>
            <a:r>
              <a:rPr lang="en-GB" sz="3000" dirty="0" smtClean="0">
                <a:latin typeface="HelloHappyDays" pitchFamily="2" charset="0"/>
                <a:ea typeface="HelloHappyDays" pitchFamily="2" charset="0"/>
              </a:rPr>
              <a:t>In the 1950s and 1960s in the United States, LGBT+ Americans faced an anti-gay legal system.  </a:t>
            </a:r>
          </a:p>
          <a:p>
            <a:r>
              <a:rPr lang="en-GB" sz="3000" dirty="0" smtClean="0">
                <a:latin typeface="HelloHappyDays" pitchFamily="2" charset="0"/>
                <a:ea typeface="HelloHappyDays" pitchFamily="2" charset="0"/>
              </a:rPr>
              <a:t>People could be arrested for just being gay.</a:t>
            </a:r>
            <a:endParaRPr lang="en-GB" sz="3000" dirty="0">
              <a:latin typeface="HelloHappyDays" pitchFamily="2" charset="0"/>
              <a:ea typeface="HelloHappyDays" pitchFamily="2" charset="0"/>
            </a:endParaRPr>
          </a:p>
        </p:txBody>
      </p:sp>
      <p:pic>
        <p:nvPicPr>
          <p:cNvPr id="17410" name="Picture 2" descr="https://lh3.googleusercontent.com/3ncVfZJN4CmiYKFrIefYBRUQoqmJ2sGebZt48KPMi5cSpbIsWIc2KXUZAVNA-iivngmndCLgUZdMpH8Aw1i6iFNj4EpMdvmVHFiKPy3jnTwRq5lJiEFOQxTAQFRfNZfgU3axy6FV_BI2UlG5BCF2tc55Jjp48EahsME8UJuIwVS07E8MRQQt0eL2NZd6VFhzORFZA3GA4RmmoEnyqY-u23ZCw2thnh5e_m5JTubxluixZktyjqXJvtjUOQfHm6iAzGnWbIydpWG5u3_wpEDxXruxKjy4nkAqnujd0VK5mnFOQ5IXO38wP5jBU5IofcGuOcZmsDC8fJ2b-qu0qArbVwzADfLKCQABlKJjVxjvkOzVWnt7cGDMVC0skimasUF2toQ2QUFY0e3LOergYdibwzTeAiXmVgn8lJsfhTYwOzGctEzJBqa0AMv30gwyfRcwkHPLiXMfmJZ5VHXniZmtNd5zW3ZmeIYDxyYEa9q6UH85RjqZI9qrdngzn4V93N0WHFW7UQiPgAkDJlAAK1VZYXFklOFlJMYN0zt-GVXZO1UZihbAMz5OTQGCcdMgQLZlEaHXrrBN3OL_I4a3S28-Kqx-2AjYShSnqqPWnLFhEJAemW6dgIWZwaXkCZIZkn04ooSwAdMnSD9YL5FxPlyPo7ue9ndpmxMQy01anVNH8rgyKZ3EPB3bO6o=w236-h471-no"/>
          <p:cNvPicPr>
            <a:picLocks noChangeAspect="1" noChangeArrowheads="1"/>
          </p:cNvPicPr>
          <p:nvPr/>
        </p:nvPicPr>
        <p:blipFill>
          <a:blip r:embed="rId2" cstate="print"/>
          <a:srcRect/>
          <a:stretch>
            <a:fillRect/>
          </a:stretch>
        </p:blipFill>
        <p:spPr bwMode="auto">
          <a:xfrm>
            <a:off x="5996508" y="1556792"/>
            <a:ext cx="2535932" cy="5061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TotalTime>
  <Words>1630</Words>
  <Application>Microsoft Office PowerPoint</Application>
  <PresentationFormat>On-screen Show (4:3)</PresentationFormat>
  <Paragraphs>111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 DELANEY</vt:lpstr>
      <vt:lpstr>HelloBigBen</vt:lpstr>
      <vt:lpstr>HelloAli</vt:lpstr>
      <vt:lpstr>HelloHappyDays</vt:lpstr>
      <vt:lpstr>HelloBillionaire</vt:lpstr>
      <vt:lpstr>Calibri</vt:lpstr>
      <vt:lpstr>Office Theme</vt:lpstr>
      <vt:lpstr>Pride</vt:lpstr>
      <vt:lpstr>We are Learning To:</vt:lpstr>
      <vt:lpstr>Key Vocabulary</vt:lpstr>
      <vt:lpstr>Key Vocabulary</vt:lpstr>
      <vt:lpstr>Key Vocabulary</vt:lpstr>
      <vt:lpstr>What is Pride?</vt:lpstr>
      <vt:lpstr>Where did it come from?</vt:lpstr>
      <vt:lpstr>Where did it come from?</vt:lpstr>
      <vt:lpstr>What happened at Stonewall?</vt:lpstr>
      <vt:lpstr>What happened at Stonewall?</vt:lpstr>
      <vt:lpstr>What happened at Stonewall?</vt:lpstr>
      <vt:lpstr>What happened at Stonewall?</vt:lpstr>
      <vt:lpstr>What happened at Stonewall?</vt:lpstr>
      <vt:lpstr>What happened at Stonewall?</vt:lpstr>
      <vt:lpstr>Then What?</vt:lpstr>
      <vt:lpstr>Then What?</vt:lpstr>
      <vt:lpstr>What about Ireland?</vt:lpstr>
      <vt:lpstr>What about Ireland?</vt:lpstr>
      <vt:lpstr>What about Ireland?</vt:lpstr>
      <vt:lpstr>What about Ireland?</vt:lpstr>
      <vt:lpstr>What about Ireland?</vt:lpstr>
      <vt:lpstr>What about Ireland?</vt:lpstr>
      <vt:lpstr>What about Ireland?</vt:lpstr>
      <vt:lpstr>Enquiry Questions</vt:lpstr>
      <vt:lpstr>Self Assessment:  I learned to…</vt:lpstr>
      <vt:lpstr>Images Attribution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Pride</dc:title>
  <dc:creator>Cecelia</dc:creator>
  <cp:lastModifiedBy>Cecelia</cp:lastModifiedBy>
  <cp:revision>54</cp:revision>
  <dcterms:created xsi:type="dcterms:W3CDTF">2020-04-11T20:09:33Z</dcterms:created>
  <dcterms:modified xsi:type="dcterms:W3CDTF">2021-05-11T21:30:55Z</dcterms:modified>
</cp:coreProperties>
</file>