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</p:sldIdLst>
  <p:sldSz cx="9144000" cy="6858000" type="screen4x3"/>
  <p:notesSz cx="6858000" cy="9144000"/>
  <p:embeddedFontLst>
    <p:embeddedFont>
      <p:font typeface="AR DELANEY" pitchFamily="2" charset="0"/>
      <p:regular r:id="rId28"/>
    </p:embeddedFont>
    <p:embeddedFont>
      <p:font typeface="HelloBigBen" pitchFamily="2" charset="0"/>
      <p:regular r:id="rId29"/>
    </p:embeddedFont>
    <p:embeddedFont>
      <p:font typeface="HelloAli" pitchFamily="2" charset="0"/>
      <p:regular r:id="rId30"/>
    </p:embeddedFont>
    <p:embeddedFont>
      <p:font typeface="HelloHappyDays" pitchFamily="2" charset="0"/>
      <p:regular r:id="rId31"/>
    </p:embeddedFont>
    <p:embeddedFont>
      <p:font typeface="HelloBillionaire" pitchFamily="2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5FD51-6711-4D09-A2A3-B0FCEA5C92CF}" v="48" dt="2022-02-11T12:50:57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n corcoran" userId="d921706ecba3e387" providerId="LiveId" clId="{3A15FD51-6711-4D09-A2A3-B0FCEA5C92CF}"/>
    <pc:docChg chg="undo custSel modSld">
      <pc:chgData name="aran corcoran" userId="d921706ecba3e387" providerId="LiveId" clId="{3A15FD51-6711-4D09-A2A3-B0FCEA5C92CF}" dt="2022-02-11T12:50:57.517" v="54" actId="20577"/>
      <pc:docMkLst>
        <pc:docMk/>
      </pc:docMkLst>
      <pc:sldChg chg="modSp">
        <pc:chgData name="aran corcoran" userId="d921706ecba3e387" providerId="LiveId" clId="{3A15FD51-6711-4D09-A2A3-B0FCEA5C92CF}" dt="2022-02-11T11:27:17.736" v="9" actId="20577"/>
        <pc:sldMkLst>
          <pc:docMk/>
          <pc:sldMk cId="0" sldId="257"/>
        </pc:sldMkLst>
        <pc:spChg chg="mod">
          <ac:chgData name="aran corcoran" userId="d921706ecba3e387" providerId="LiveId" clId="{3A15FD51-6711-4D09-A2A3-B0FCEA5C92CF}" dt="2022-02-11T11:27:17.736" v="9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1:33:06.484" v="14" actId="20577"/>
        <pc:sldMkLst>
          <pc:docMk/>
          <pc:sldMk cId="0" sldId="258"/>
        </pc:sldMkLst>
        <pc:spChg chg="mod">
          <ac:chgData name="aran corcoran" userId="d921706ecba3e387" providerId="LiveId" clId="{3A15FD51-6711-4D09-A2A3-B0FCEA5C92CF}" dt="2022-02-11T11:33:06.484" v="14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aran corcoran" userId="d921706ecba3e387" providerId="LiveId" clId="{3A15FD51-6711-4D09-A2A3-B0FCEA5C92CF}" dt="2022-02-11T11:22:41.076" v="2" actId="27636"/>
        <pc:sldMkLst>
          <pc:docMk/>
          <pc:sldMk cId="0" sldId="260"/>
        </pc:sldMkLst>
        <pc:spChg chg="mod">
          <ac:chgData name="aran corcoran" userId="d921706ecba3e387" providerId="LiveId" clId="{3A15FD51-6711-4D09-A2A3-B0FCEA5C92CF}" dt="2022-02-11T11:22:41.076" v="2" actId="27636"/>
          <ac:spMkLst>
            <pc:docMk/>
            <pc:sldMk cId="0" sldId="260"/>
            <ac:spMk id="3" creationId="{00000000-0000-0000-0000-000000000000}"/>
          </ac:spMkLst>
        </pc:spChg>
        <pc:spChg chg="mod">
          <ac:chgData name="aran corcoran" userId="d921706ecba3e387" providerId="LiveId" clId="{3A15FD51-6711-4D09-A2A3-B0FCEA5C92CF}" dt="2022-02-11T11:22:41.060" v="1" actId="27636"/>
          <ac:spMkLst>
            <pc:docMk/>
            <pc:sldMk cId="0" sldId="260"/>
            <ac:spMk id="4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1:31:26.311" v="11" actId="20577"/>
        <pc:sldMkLst>
          <pc:docMk/>
          <pc:sldMk cId="0" sldId="261"/>
        </pc:sldMkLst>
        <pc:spChg chg="mod">
          <ac:chgData name="aran corcoran" userId="d921706ecba3e387" providerId="LiveId" clId="{3A15FD51-6711-4D09-A2A3-B0FCEA5C92CF}" dt="2022-02-11T11:29:32.783" v="10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aran corcoran" userId="d921706ecba3e387" providerId="LiveId" clId="{3A15FD51-6711-4D09-A2A3-B0FCEA5C92CF}" dt="2022-02-11T11:31:26.311" v="11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aran corcoran" userId="d921706ecba3e387" providerId="LiveId" clId="{3A15FD51-6711-4D09-A2A3-B0FCEA5C92CF}" dt="2022-02-11T11:22:41.138" v="4" actId="27636"/>
        <pc:sldMkLst>
          <pc:docMk/>
          <pc:sldMk cId="0" sldId="262"/>
        </pc:sldMkLst>
        <pc:spChg chg="mod">
          <ac:chgData name="aran corcoran" userId="d921706ecba3e387" providerId="LiveId" clId="{3A15FD51-6711-4D09-A2A3-B0FCEA5C92CF}" dt="2022-02-11T11:22:41.138" v="4" actId="27636"/>
          <ac:spMkLst>
            <pc:docMk/>
            <pc:sldMk cId="0" sldId="262"/>
            <ac:spMk id="3" creationId="{00000000-0000-0000-0000-000000000000}"/>
          </ac:spMkLst>
        </pc:spChg>
        <pc:spChg chg="mod">
          <ac:chgData name="aran corcoran" userId="d921706ecba3e387" providerId="LiveId" clId="{3A15FD51-6711-4D09-A2A3-B0FCEA5C92CF}" dt="2022-02-11T11:22:41.122" v="3" actId="27636"/>
          <ac:spMkLst>
            <pc:docMk/>
            <pc:sldMk cId="0" sldId="262"/>
            <ac:spMk id="4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1:35:58.359" v="17" actId="20577"/>
        <pc:sldMkLst>
          <pc:docMk/>
          <pc:sldMk cId="0" sldId="264"/>
        </pc:sldMkLst>
        <pc:spChg chg="mod">
          <ac:chgData name="aran corcoran" userId="d921706ecba3e387" providerId="LiveId" clId="{3A15FD51-6711-4D09-A2A3-B0FCEA5C92CF}" dt="2022-02-11T11:35:58.359" v="17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1:36:31.121" v="20" actId="255"/>
        <pc:sldMkLst>
          <pc:docMk/>
          <pc:sldMk cId="0" sldId="266"/>
        </pc:sldMkLst>
        <pc:spChg chg="mod">
          <ac:chgData name="aran corcoran" userId="d921706ecba3e387" providerId="LiveId" clId="{3A15FD51-6711-4D09-A2A3-B0FCEA5C92CF}" dt="2022-02-11T11:36:31.121" v="20" actId="255"/>
          <ac:spMkLst>
            <pc:docMk/>
            <pc:sldMk cId="0" sldId="266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1:37:39.019" v="21" actId="404"/>
        <pc:sldMkLst>
          <pc:docMk/>
          <pc:sldMk cId="0" sldId="267"/>
        </pc:sldMkLst>
        <pc:spChg chg="mod">
          <ac:chgData name="aran corcoran" userId="d921706ecba3e387" providerId="LiveId" clId="{3A15FD51-6711-4D09-A2A3-B0FCEA5C92CF}" dt="2022-02-11T11:37:39.019" v="21" actId="404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1:40:44.675" v="22" actId="404"/>
        <pc:sldMkLst>
          <pc:docMk/>
          <pc:sldMk cId="0" sldId="270"/>
        </pc:sldMkLst>
        <pc:spChg chg="mod">
          <ac:chgData name="aran corcoran" userId="d921706ecba3e387" providerId="LiveId" clId="{3A15FD51-6711-4D09-A2A3-B0FCEA5C92CF}" dt="2022-02-11T11:40:44.675" v="22" actId="404"/>
          <ac:spMkLst>
            <pc:docMk/>
            <pc:sldMk cId="0" sldId="270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2:39:28.513" v="26" actId="20577"/>
        <pc:sldMkLst>
          <pc:docMk/>
          <pc:sldMk cId="0" sldId="271"/>
        </pc:sldMkLst>
        <pc:spChg chg="mod">
          <ac:chgData name="aran corcoran" userId="d921706ecba3e387" providerId="LiveId" clId="{3A15FD51-6711-4D09-A2A3-B0FCEA5C92CF}" dt="2022-02-11T12:39:28.513" v="26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2:42:21.862" v="28" actId="404"/>
        <pc:sldMkLst>
          <pc:docMk/>
          <pc:sldMk cId="0" sldId="275"/>
        </pc:sldMkLst>
        <pc:spChg chg="mod">
          <ac:chgData name="aran corcoran" userId="d921706ecba3e387" providerId="LiveId" clId="{3A15FD51-6711-4D09-A2A3-B0FCEA5C92CF}" dt="2022-02-11T12:42:21.862" v="28" actId="404"/>
          <ac:spMkLst>
            <pc:docMk/>
            <pc:sldMk cId="0" sldId="275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2:44:22.142" v="35" actId="20577"/>
        <pc:sldMkLst>
          <pc:docMk/>
          <pc:sldMk cId="0" sldId="276"/>
        </pc:sldMkLst>
        <pc:spChg chg="mod">
          <ac:chgData name="aran corcoran" userId="d921706ecba3e387" providerId="LiveId" clId="{3A15FD51-6711-4D09-A2A3-B0FCEA5C92CF}" dt="2022-02-11T12:44:22.142" v="35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2:45:52.602" v="42" actId="20577"/>
        <pc:sldMkLst>
          <pc:docMk/>
          <pc:sldMk cId="0" sldId="277"/>
        </pc:sldMkLst>
        <pc:spChg chg="mod">
          <ac:chgData name="aran corcoran" userId="d921706ecba3e387" providerId="LiveId" clId="{3A15FD51-6711-4D09-A2A3-B0FCEA5C92CF}" dt="2022-02-11T12:45:52.602" v="42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2:47:05.860" v="43" actId="20577"/>
        <pc:sldMkLst>
          <pc:docMk/>
          <pc:sldMk cId="0" sldId="278"/>
        </pc:sldMkLst>
        <pc:spChg chg="mod">
          <ac:chgData name="aran corcoran" userId="d921706ecba3e387" providerId="LiveId" clId="{3A15FD51-6711-4D09-A2A3-B0FCEA5C92CF}" dt="2022-02-11T12:47:05.860" v="43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aran corcoran" userId="d921706ecba3e387" providerId="LiveId" clId="{3A15FD51-6711-4D09-A2A3-B0FCEA5C92CF}" dt="2022-02-11T12:47:50.385" v="46" actId="404"/>
        <pc:sldMkLst>
          <pc:docMk/>
          <pc:sldMk cId="0" sldId="279"/>
        </pc:sldMkLst>
        <pc:spChg chg="mod">
          <ac:chgData name="aran corcoran" userId="d921706ecba3e387" providerId="LiveId" clId="{3A15FD51-6711-4D09-A2A3-B0FCEA5C92CF}" dt="2022-02-11T12:47:20.396" v="45" actId="1076"/>
          <ac:spMkLst>
            <pc:docMk/>
            <pc:sldMk cId="0" sldId="279"/>
            <ac:spMk id="2" creationId="{00000000-0000-0000-0000-000000000000}"/>
          </ac:spMkLst>
        </pc:spChg>
        <pc:spChg chg="mod">
          <ac:chgData name="aran corcoran" userId="d921706ecba3e387" providerId="LiveId" clId="{3A15FD51-6711-4D09-A2A3-B0FCEA5C92CF}" dt="2022-02-11T12:47:50.385" v="46" actId="404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aran corcoran" userId="d921706ecba3e387" providerId="LiveId" clId="{3A15FD51-6711-4D09-A2A3-B0FCEA5C92CF}" dt="2022-02-11T12:50:57.517" v="54" actId="20577"/>
        <pc:sldMkLst>
          <pc:docMk/>
          <pc:sldMk cId="0" sldId="281"/>
        </pc:sldMkLst>
        <pc:spChg chg="mod">
          <ac:chgData name="aran corcoran" userId="d921706ecba3e387" providerId="LiveId" clId="{3A15FD51-6711-4D09-A2A3-B0FCEA5C92CF}" dt="2022-02-11T12:50:57.517" v="54" actId="20577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aran corcoran" userId="d921706ecba3e387" providerId="LiveId" clId="{3A15FD51-6711-4D09-A2A3-B0FCEA5C92CF}" dt="2022-02-11T12:50:21.494" v="53" actId="20577"/>
        <pc:sldMkLst>
          <pc:docMk/>
          <pc:sldMk cId="0" sldId="282"/>
        </pc:sldMkLst>
        <pc:spChg chg="mod">
          <ac:chgData name="aran corcoran" userId="d921706ecba3e387" providerId="LiveId" clId="{3A15FD51-6711-4D09-A2A3-B0FCEA5C92CF}" dt="2022-02-11T12:50:21.494" v="53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aran corcoran" userId="d921706ecba3e387" providerId="LiveId" clId="{3A15FD51-6711-4D09-A2A3-B0FCEA5C92CF}" dt="2022-02-11T11:22:41.185" v="6" actId="27636"/>
        <pc:sldMkLst>
          <pc:docMk/>
          <pc:sldMk cId="0" sldId="283"/>
        </pc:sldMkLst>
        <pc:spChg chg="mod">
          <ac:chgData name="aran corcoran" userId="d921706ecba3e387" providerId="LiveId" clId="{3A15FD51-6711-4D09-A2A3-B0FCEA5C92CF}" dt="2022-02-11T11:22:41.185" v="6" actId="27636"/>
          <ac:spMkLst>
            <pc:docMk/>
            <pc:sldMk cId="0" sldId="283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CDDB-4DDB-4C90-A07E-F720EC9576A6}" type="datetimeFigureOut">
              <a:rPr lang="en-GB" smtClean="0"/>
              <a:pPr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634C-C6BA-4C46-B07F-74068C8CC3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celia\Desktop\flag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396536" cy="1470025"/>
          </a:xfrm>
        </p:spPr>
        <p:txBody>
          <a:bodyPr>
            <a:noAutofit/>
          </a:bodyPr>
          <a:lstStyle/>
          <a:p>
            <a:r>
              <a:rPr lang="en-GB" sz="30000" dirty="0">
                <a:latin typeface="AR DELANEY" pitchFamily="2" charset="0"/>
                <a:ea typeface="HelloBigBen" pitchFamily="2" charset="0"/>
              </a:rPr>
              <a:t>Bród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324528" cy="1752600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tx1"/>
                </a:solidFill>
                <a:latin typeface="HelloAli" pitchFamily="2" charset="0"/>
                <a:ea typeface="HelloAli" pitchFamily="2" charset="0"/>
              </a:rPr>
              <a:t>agus an troid ar son cearta comhionanna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in Stonewall?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364088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2600" dirty="0">
                <a:latin typeface="HelloHappyDays" pitchFamily="2" charset="0"/>
                <a:ea typeface="HelloHappyDays" pitchFamily="2" charset="0"/>
              </a:rPr>
              <a:t>Measadh go raibh Nua-Eabhrac 'róbhog' mar thug an stát sin ísliú céime don homaighnéasacht agus rinne sé oilghníomh di, cé go bhféadfaí téarma príosúin 6 mhí a ghearradh ar dhaoine go fóill.</a:t>
            </a:r>
          </a:p>
          <a:p>
            <a:r>
              <a:rPr lang="en-GB" sz="2600" dirty="0">
                <a:latin typeface="HelloHappyDays" pitchFamily="2" charset="0"/>
                <a:ea typeface="HelloHappyDays" pitchFamily="2" charset="0"/>
              </a:rPr>
              <a:t>Uaireanta dhéanadh póilíní ruathar ar eagraíochtaí nó gnólachtaí a bhí aitheanta mar áiteanna a dtugadh daoine LADT+ cuairt orthu.</a:t>
            </a:r>
          </a:p>
          <a:p>
            <a:r>
              <a:rPr lang="en-GB" sz="2600" dirty="0">
                <a:latin typeface="HelloHappyDays" pitchFamily="2" charset="0"/>
                <a:ea typeface="HelloHappyDays" pitchFamily="2" charset="0"/>
              </a:rPr>
              <a:t>Bhí an Stonewall Inn ar cheann de na háiteanna seo.</a:t>
            </a:r>
          </a:p>
        </p:txBody>
      </p:sp>
      <p:pic>
        <p:nvPicPr>
          <p:cNvPr id="16386" name="Picture 2" descr="https://lh3.googleusercontent.com/Tv9Jk6iHkhFyrpzTwN8_seaWujcjPSxb92hxUqI7r92KAaxZjVFlPFRxcOaCjULgL1Kuy1xlYV3Egtix11CmQ1ga1N42wds0OpUloyRVn0QsCQJF0WDd0oxK-266Wk9dIM10N2Lb8_G6zt-5oNzmMGE1Mv1n9smkHeESFm2NmTqvQV4gbbFZMZWouRGZCvBPMhdRmKZiHmvvprWOpTk9irE2XvhVf-tMgy_kX-b7_V6l0OxFLoGNUqPRJ791ClIDSh1ge_ufoib8iMD_uBbiaNN-DtgVKN845cyvHVBv_-J9ktEqIupaa7813kJOTMLnJ9zLQU9RWsnK6a5Qyn1blHBmLzLABVsSM5T8_IgGGFCGGx7f9Oq9wBAHL_zRkBNSYl-AXujKF29_1mbRww3VnL9XQPXbaNZrDt_U18V9mzBayI274QwxVDs2LKz8sjPNIOw7M9zoyG8Arn8m6JPz3g1M5DH9WqgRkLtnl3ipyYMVbtoCWg7_vZRA8XWQVhF7eoejwvKtmIp0CSptZbYO9g9SmVWa1XHv6HUMKRydK1-gXAlASn_hqTM34cW5vwBjOjqOkc_eKtPR8JeykV6c2DqZdwYDO4ZFZjFqZ-54EKDcxTWaNKDtz_nNblDJp1aoJ11yzNN-vu1zId0T7qtfN3VG_mgHKyP49rffh9X2oIk4z2QTQG24r9Q=w811-h406-no"/>
          <p:cNvPicPr>
            <a:picLocks noChangeAspect="1" noChangeArrowheads="1"/>
          </p:cNvPicPr>
          <p:nvPr/>
        </p:nvPicPr>
        <p:blipFill>
          <a:blip r:embed="rId2" cstate="print"/>
          <a:srcRect l="11614" r="11736"/>
          <a:stretch>
            <a:fillRect/>
          </a:stretch>
        </p:blipFill>
        <p:spPr bwMode="auto">
          <a:xfrm>
            <a:off x="5580112" y="2564904"/>
            <a:ext cx="3456384" cy="225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in Stonewall?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555576"/>
            <a:ext cx="5220072" cy="5041776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Ar 1.20am Dé Sathairn, 28 Meitheamh 1969, rinneadh ruathar ar an Stonewall Inn.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Rinneadh a lán ruathar ar an áit roimhe sin agus bhí daoine tuirseach den chiapadh.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De ghnáth, le linn na ruathar sin, bheadh ar na daoine sa teach tábhairne seasamh i líne agus a gcártaí aitheantais a thaispeáint.</a:t>
            </a: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</p:txBody>
      </p:sp>
      <p:pic>
        <p:nvPicPr>
          <p:cNvPr id="15362" name="Picture 2" descr="https://lh3.googleusercontent.com/36MCwIkqjNiiCCtkfrD8sB3DK_0jT30eoLn9FMB6xlRws86xxYEzhPb6vBppD2JAHDUe9OH_qxxwFIgTAoVeAYrF9qDy8OWt_ZPMDOqh0I8d46LQhkfzv7J5lABzjK58XmJhV2P3Dol6a8wRq-315yKZf2DXbr3AiCMJQOoINqg8wTf6Pj7C4-03fH_Zn8cHbkDbuP4jHon16nbCvyZ_b1stPAtY7YZ0MfgC6C7MYq9IkZibhQdxIcQVPMDJLyNybDoS_boZOKAgC9yEYhYzTV0a2fiuj-sDKus4g9a3zVxWLFchNCsbIDFPG_PdR0kfWbGkA5AJ-BNs-F4doQYLacph9Y73xNDsxquY3ceKefAamRqiLCwP3xx3LL4whOyCc_7dVtC7u8NKZvzZVPRVPOHUJQ7kFzKuYloik6Q_20U7QaQK8bIpBp3hRPxILrdhIMwSViaZizO4NWciXJsXoXje8o2hWrgs6gO3ROzNjp3EAjOpkNzs5NMK7RJOmnaaU4pMPjHepaYEV4wzq6tr9ASLbB38lm6MdJmb3wqvuem8QsBTjlcsDy2t70mQ9pVZDjURTZ06cGJPUcG26qlq4jQLBACu5SYhRhoVFQUSG7lda2-WsCiBjgDjfETxoDt_O3TZ3AjvCKiLNbNriUn31QE6muyA9zg_4J0JBzFaB0I3MX3EHPDT6Vo=w1152-h576-no"/>
          <p:cNvPicPr>
            <a:picLocks noChangeAspect="1" noChangeArrowheads="1"/>
          </p:cNvPicPr>
          <p:nvPr/>
        </p:nvPicPr>
        <p:blipFill>
          <a:blip r:embed="rId2" cstate="print"/>
          <a:srcRect l="19548" r="22590"/>
          <a:stretch>
            <a:fillRect/>
          </a:stretch>
        </p:blipFill>
        <p:spPr bwMode="auto">
          <a:xfrm>
            <a:off x="5447419" y="2420888"/>
            <a:ext cx="358322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in Stonewall?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5184576" cy="4968552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Dúradh sa dlí go raibh ar dhaoine trí bhall éadaigh ar a laghad a bhí 'cuí ó thaobh inscne de' a chaitheamh.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Gabhadh iad go minic nuair nár chloígh siad leis an dlí seo.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Ar an 28 Meitheamh 1969, áfach, níor chomhoibrigh daoine leis an ruathar.</a:t>
            </a: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</p:txBody>
      </p:sp>
      <p:pic>
        <p:nvPicPr>
          <p:cNvPr id="14338" name="Picture 2" descr="https://upload.wikimedia.org/wikipedia/commons/3/35/Stonewall_Inn_1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240360" cy="497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in Stonewall?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555576"/>
            <a:ext cx="5220072" cy="5041776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Dhiúltaigh fir sa líne cártaí aitheantais a thaispeáint.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Shocraigh na póilíní gach duine a thabhairt go dtí stáisiún na bpóilíní ach ní raibh na vaigíní réitithe acu.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Thosaigh slua ag bailiú lasmuigh den teach tábhairne. 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Agus bean amháin á bogadh, buaileadh sa cheann í le smachtín.</a:t>
            </a: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</p:txBody>
      </p:sp>
      <p:pic>
        <p:nvPicPr>
          <p:cNvPr id="13314" name="Picture 2" descr="https://lh3.googleusercontent.com/xA7pDcVckwD-0M8yGqc6PCCr1XUl5evygF7Tz6XfMWTRBhpKp8pRaRMyUuVWBudnVHGLMrScL0sl7TABqbxsO7i9uHOOk9LUQNOfxQnCOw7_BJ5hhnrCslPxpqJVHVxd5T3ss_P3tZtvMKappjyxjI6KkXCz9Na9m0VZzUbX21DBWAZdd_keyxJpvpTqdW8pPd3mGIKy5BhMznF37ZeHNv-ISyimmeRQRqS_c6wtPh5cJfFOZUASYlrihFCZo3BHyLg83hmltQiaUMaCfpfWJLyVMnDSE_6s3aXaLHKByncmaWwd5hWiLN8RhbIsTrw7_kXV8NDJ3Kg_gMgTauwYm1CTHRiNcQYfrqr_A21JzkZQQvPIZ7csMsWpK8toSarLfN-eyIfvFEHbnDsIGH88cG56ulWprTTNfF8zdlW1ZMHLRVKhO4BDQXN9uUKQNhk0Mp1jmv-yDbwFNtxaFlSTVJx65IrG33UVLP8F4SsyjVJxUSGS2zfIVL0Bcvdrp3gj8DZpaK3umFFGp2v7kjFKGfWlv9rG0TVW2yvTHeJtuUB0lCCSEqkzPrwWqh2dLEaecVTV5cSYzIfR5QThmnPugy58sXsHQW7mStkAvxuZ8rMKilDHzITY8cF0KH9DEkjV-eBM3num4RN9ALfsD0TLSGgVKBAocwznMLiQwUnnIY2GK3g-BuafJ98=w288-h576-no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t="7313" b="13938"/>
          <a:stretch>
            <a:fillRect/>
          </a:stretch>
        </p:blipFill>
        <p:spPr bwMode="auto">
          <a:xfrm>
            <a:off x="5546019" y="1584176"/>
            <a:ext cx="3274453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in Stonewall?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555576"/>
            <a:ext cx="5220072" cy="5041776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Ghlaoigh sí ar an slua rud éigin a dhéanamh agus í á caitheamh isteach sa vaigín agus cuireadh tús leis an bhforéigean ansin. 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Sa deireadh thiar, gabhadh 13 dhuine agus bhí an pobal LADT+ i ndeireadh na feide.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Bhí daoine leispiacha, aeracha, déghnéasacha agus trasinscneacha ag seasamh an fhóid.</a:t>
            </a: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</p:txBody>
      </p:sp>
      <p:pic>
        <p:nvPicPr>
          <p:cNvPr id="12290" name="Picture 2" descr="https://lh3.googleusercontent.com/rYcrI8PVQrkkYPrYGG0gCO8s3NO3LOGIYGuAJQGuthJkgqToTJwFzlRgHfv864BLjUlJwbzlPeaM1MAGhzBihk8e-sspTiD45kBdSiINDyciNSmSIool-rri7Vu5iVe7aT4iOoEhxSunt8T4V8jcP5YeEUvF7-x6-f7n7lUaUT5XKUvqiyKbMJap7_yyrqCGIIULpvMJq3fexEMmw28fo551BvEWMggHuFLGUI35ofswk7A2cEcM5CXCvrxb0Pg4Qluc06d90lmIoMZCva-ppA_eUO_rat2PhwyY_ShLL40Hk9UOm3GPR2kawbnIBZeuiDBufBIY71KepIIEt9dHAobZByTGDBp-Kl_P5jlMM9T7x9RvATxfIIfw70YEMRsfw8vFEyHLlNdJNYk2gbFVOXG_CVLu8VydrFZi4TpDHMFX_Lk5EJpIsVb-SRDv8d3XOIa0i2B2FK2lm46aiL8eeSvQkiOc2Fl55Ldc_ralkEQq0VnahzVAdQytaxOw3TsGWykIqg8wRp_JBBPI820r0DZ1h7vcZKXdCUq0ZWFAV3AKZUBO8nDqpK_WUsR-cfDQ1QKRM2OPOx1uW0GeioZbYd9rqIdaGDCWeAp9Nc24vgPspuHAduaNiFM-vnt_c9o_F0I1Ca-thVcPTnIqrlsZRD_pHn6TXpOR027sgSyZ-zs6qYOQWhTSp9k=w288-h576-no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t="7875" b="2876"/>
          <a:stretch>
            <a:fillRect/>
          </a:stretch>
        </p:blipFill>
        <p:spPr bwMode="auto">
          <a:xfrm>
            <a:off x="5766248" y="1474710"/>
            <a:ext cx="2910208" cy="519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ansin?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Ar an 2 Samhain 1960, mhol Craig Rodwell, a pháirtí Fred Sargent, Ellen </a:t>
            </a:r>
            <a:r>
              <a:rPr lang="en-GB" dirty="0" err="1">
                <a:latin typeface="HelloHappyDays" pitchFamily="2" charset="0"/>
                <a:ea typeface="HelloHappyDays" pitchFamily="2" charset="0"/>
              </a:rPr>
              <a:t>Broidy</a:t>
            </a:r>
            <a:r>
              <a:rPr lang="en-GB" dirty="0">
                <a:latin typeface="HelloHappyDays" pitchFamily="2" charset="0"/>
                <a:ea typeface="HelloHappyDays" pitchFamily="2" charset="0"/>
              </a:rPr>
              <a:t> agus Linda Rhodes go mbeadh mórshiúl i gCathair Nua-Eabhrac an samhradh ina dhiaidh sin mar chuimhneachán ar na hagóidí a bhí ann bliain roimhe sin.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Cuirtear síos don ghníomhaí déghnéasach Brenda Howard gurbh ise a thug an t-ainm 'Pride' ('Bród') ar an imeacht.</a:t>
            </a: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</p:txBody>
      </p:sp>
      <p:pic>
        <p:nvPicPr>
          <p:cNvPr id="11266" name="Picture 2" descr="https://lh3.googleusercontent.com/MpeSSqwNt_yXshh1-BsR-nvQcJQfxUZVwP4UDA9WLk4SV0gNiuZ2vdVxsm62zPsID79SaSnGC9UnDAHJpEh3N95-pJZ8uNVLcpfFS9gOCXvLUSv-papPcvuEMMtZEbu_ziErKuBiGRoBMW8XIDL_Opk531zIUm6S_yuqJLHNvKBYE4xzrHf237xXAFg7_SoOx3og2Jhg5N8AIBPnX6GPKGuHDYOI-a3mY_S1e3Jj61vl9qhRuuYYMEInCTDOlITpS3uHkPEysfN93rUNxC6C0LNy_fGwxBw_trdz4GmRUh6FEgJ6E5y480r3HSyGcu3s6ghkJQbTBrDYRsC1vfloXI-L9g7YBg6UtxLX_Ama6vv1q6H8fKcDApuNoxPfSZguy6znp3Kaoj_iYO7sk6w2Qfk1aMyrrprafgKVKPLq0Pb2sdaPhOf4waP6NdIgA7QNOUoRqH0KwtBrBy_0clXDXakqD_shR0LYFQ0dVxZ_-CYT0AV5CDPJuVUndi-FUwHiYaika0TV5eYg4m_S_agM5yKv0ajZ4DgIaYYb-1uAGLfJj8ZELcg16b0szSmFBqdSBJgBnecl_fp3ygkwTYEgj1AseVmpBs7R6v_zXOXN0AArCjutnbJeV3-mboYM7hX38uIy_k7aBuAo6RocbV21fhW5_EsUQjZjdJngFz0lnk5Gnef8ELyFles=w1152-h576-no"/>
          <p:cNvPicPr>
            <a:picLocks noChangeAspect="1" noChangeArrowheads="1"/>
          </p:cNvPicPr>
          <p:nvPr/>
        </p:nvPicPr>
        <p:blipFill>
          <a:blip r:embed="rId2" cstate="print"/>
          <a:srcRect l="19031" r="25189"/>
          <a:stretch>
            <a:fillRect/>
          </a:stretch>
        </p:blipFill>
        <p:spPr bwMode="auto">
          <a:xfrm>
            <a:off x="5406134" y="1687016"/>
            <a:ext cx="3630362" cy="3254152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>
            <a:off x="7668344" y="4941168"/>
            <a:ext cx="720080" cy="1368152"/>
          </a:xfrm>
          <a:prstGeom prst="upArrow">
            <a:avLst/>
          </a:prstGeom>
          <a:solidFill>
            <a:schemeClr val="accent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ansin?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Is mar gheall air seo a tugadh ‘The Mother of Pride’ ('Máthair Bród') uirthi ina dhiaidh sin.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Bhí an chéad mhórshiúl ar an 28 Meitheamh 1970.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D'éirigh go maith leis agus cuireadh tús le mórshiúlta ar fud na Stát Aontaithe agus ansin ar fud an domhain.</a:t>
            </a:r>
          </a:p>
        </p:txBody>
      </p:sp>
      <p:pic>
        <p:nvPicPr>
          <p:cNvPr id="10242" name="Picture 2" descr="File:Pride March.jpg"/>
          <p:cNvPicPr>
            <a:picLocks noChangeAspect="1" noChangeArrowheads="1"/>
          </p:cNvPicPr>
          <p:nvPr/>
        </p:nvPicPr>
        <p:blipFill>
          <a:blip r:embed="rId2" cstate="print"/>
          <a:srcRect l="29295" r="5501"/>
          <a:stretch>
            <a:fillRect/>
          </a:stretch>
        </p:blipFill>
        <p:spPr bwMode="auto">
          <a:xfrm>
            <a:off x="5436096" y="1715454"/>
            <a:ext cx="3492943" cy="3729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faoi Éirinn?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Tharla an chéad agóid LADT+ i mBaile Átha Cliath ar an 27 Meitheamh 1974.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Chuaigh deichniúr (an Seanadóir David Norris san áireamh) ar mhórshiúl ón Roinn Dlí agus Cirt go dtí Ambasáid na Breataine chun agóid a dhéanamh in aghaidh choiriúlú na homaighnéasachta (iarsma ó na dlíthe coilíneachta).</a:t>
            </a:r>
          </a:p>
        </p:txBody>
      </p:sp>
      <p:pic>
        <p:nvPicPr>
          <p:cNvPr id="9218" name="Picture 2" descr="https://upload.wikimedia.org/wikipedia/commons/9/9d/David_Norris_politic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4124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faoi Éirinn?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Tharla an chéad </a:t>
            </a:r>
            <a:r>
              <a:rPr lang="en-GB" dirty="0" err="1">
                <a:latin typeface="HelloHappyDays" pitchFamily="2" charset="0"/>
                <a:ea typeface="HelloHappyDays" pitchFamily="2" charset="0"/>
              </a:rPr>
              <a:t>mhórfhorbairt</a:t>
            </a:r>
            <a:r>
              <a:rPr lang="en-GB" dirty="0">
                <a:latin typeface="HelloHappyDays" pitchFamily="2" charset="0"/>
                <a:ea typeface="HelloHappyDays" pitchFamily="2" charset="0"/>
              </a:rPr>
              <a:t> eile i 1983.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Le linn an tsamhraidh  i 1982, buaileadh a lán fir aeracha agus déghnéasacha in ionsaithe homafóbacha i mBaile Átha Cliath.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Ar an 9 Meán Fómhair 1982, buaileadh fear óg darbh ainm Declan Flynn chomh dona sin go bhfuair sé bás ina dhiaidh sin.</a:t>
            </a:r>
          </a:p>
        </p:txBody>
      </p:sp>
      <p:pic>
        <p:nvPicPr>
          <p:cNvPr id="8194" name="Picture 2" descr="Fairview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840" y="2780928"/>
            <a:ext cx="35626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faoi Éirinn?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D'ainneoin gur admhaigh beirt den chúigear ionsaitheoirí gur ionsaigh siad timpeall 20 duine LADT+ thar an tréimhse sé seachtaine, scaoileadh saor gach duine den chúigear agus gearradh pianbhreith ar fionraí orthu.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B'ionann pianbhreith ar fionraí agus a rá nach mbeadh orthu dul isteach sa phríosún ach amháin dá ndéanfaidís rud éigin mícheart eile.</a:t>
            </a:r>
          </a:p>
        </p:txBody>
      </p:sp>
      <p:pic>
        <p:nvPicPr>
          <p:cNvPr id="7170" name="Picture 2" descr="File:Criminal Courts of Justice, Dublin in 2019.jpg"/>
          <p:cNvPicPr>
            <a:picLocks noChangeAspect="1" noChangeArrowheads="1"/>
          </p:cNvPicPr>
          <p:nvPr/>
        </p:nvPicPr>
        <p:blipFill>
          <a:blip r:embed="rId2" cstate="print"/>
          <a:srcRect l="37799"/>
          <a:stretch>
            <a:fillRect/>
          </a:stretch>
        </p:blipFill>
        <p:spPr bwMode="auto">
          <a:xfrm>
            <a:off x="5436096" y="1844824"/>
            <a:ext cx="356298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Táimid ag foghlaim conas: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HelloHappyDays" pitchFamily="2" charset="0"/>
                <a:ea typeface="HelloHappyDays" pitchFamily="2" charset="0"/>
              </a:rPr>
              <a:t>eochairstór focal a bhaineann le féiniúlachtaí LADT+ a shainmhíniú </a:t>
            </a:r>
          </a:p>
          <a:p>
            <a:r>
              <a:rPr lang="en-GB" sz="2800" dirty="0">
                <a:latin typeface="HelloHappyDays" pitchFamily="2" charset="0"/>
                <a:ea typeface="HelloHappyDays" pitchFamily="2" charset="0"/>
              </a:rPr>
              <a:t>Bunús an chéad imeachta Bród ar domhan a aithint</a:t>
            </a:r>
          </a:p>
          <a:p>
            <a:r>
              <a:rPr lang="en-GB" sz="2800" dirty="0">
                <a:latin typeface="HelloHappyDays" pitchFamily="2" charset="0"/>
                <a:ea typeface="HelloHappyDays" pitchFamily="2" charset="0"/>
              </a:rPr>
              <a:t>cur síos a dhéanamh ar bhunús an imeachta Bród in Éirinn</a:t>
            </a:r>
          </a:p>
          <a:p>
            <a:r>
              <a:rPr lang="en-GB" sz="2800" dirty="0">
                <a:latin typeface="HelloHappyDays" pitchFamily="2" charset="0"/>
                <a:ea typeface="HelloHappyDays" pitchFamily="2" charset="0"/>
              </a:rPr>
              <a:t>plé a dhéanamh ar na bealaí ar tháinig athrú ar dhearcthaí agus tuairimí ó bhí na 1960idí ann.</a:t>
            </a:r>
          </a:p>
          <a:p>
            <a:r>
              <a:rPr lang="en-GB" sz="2800" dirty="0">
                <a:latin typeface="HelloHappyDays" pitchFamily="2" charset="0"/>
                <a:ea typeface="HelloHappyDays" pitchFamily="2" charset="0"/>
              </a:rPr>
              <a:t>An tábhacht a bhaineann le Bród go fóill mar imeacht bliantúil a phlé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faoi Éirinn?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Ag an am céanna, gearradh téarma príosúin 12 mhí ar fhear a ghoid sparán.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Dúirt an breitheamh i gcás Flynn 'nach bhféadfaí é seo a mheas mar dhúnmharú riamh' (‘this could never be regarded as murder’) agus nach raibh ‘aon chineál pionóis’ (‘no element of correction’) ag teastáil maidir leis na fir.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Bhí an-imní ar dhaoine LADT+ faoin toradh. </a:t>
            </a: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</p:txBody>
      </p:sp>
      <p:pic>
        <p:nvPicPr>
          <p:cNvPr id="6146" name="Picture 2" descr="https://upload.wikimedia.org/wikipedia/commons/7/70/Davidnor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2823195" cy="280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faoi Éirinn?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Mar thoradh air sin, tharla an agóid ba mhó ar son cearta LADT+ go dtí sin.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Dé Sathairn, 19 Márta 1983, tar éis an bhreithiúnais, chuaigh na céadta duine ar mhórshiúl ó Halla na Saoirse go Páirc Fhionnradhairc (áit ar maraíodh Declan).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Tharla an chéad Pharáid Bród i mBaile Átha Cliath i mí an Mheithimh an bhliain sin.</a:t>
            </a:r>
          </a:p>
        </p:txBody>
      </p:sp>
      <p:pic>
        <p:nvPicPr>
          <p:cNvPr id="5122" name="Picture 2" descr="https://lh3.googleusercontent.com/lE6DUAGgQ6sOVjRAeYN2tah1Ne_v3ijoaEmiU2Bo6PAL0rr_Vr2xpIRAkPvnGQ_0VaggI_DR9Lw4pNHgfwo2AmqZOG_M7cyJxbk3SHhZDlUMGNnje7hh2pu_mjT2g0q2IUA_1qtqS5Q7j7g8k3i_xiE_cnO2bP1TVIYFcYUyqyzxQ-Hts2hhuwCFRS2SdX7Mneq8eaS35VfxsoNatus6lkWrvUeNheDP_dZRpMVOHbdhZaS8OYBXh-Oo-yunZpMbMcMyfsHFFzyEXyIhPaJbmFSyG3bed7SzPL4r5-v4AleQ8TetTr3QQnybKxe4G_ON8FCnsLlX_rwS6AvaVHmX5fEGQRfp6cmyDlSFMlhWL16Wi9RT8emUPaeFw9RsoXBpkxG4TsuBh1O5_T2M5Uj59wiq2ug7zfr5yQVuDwYZdcCoxEUUw45UCf_QsUusvlWDz9LNYi0whubnPNlFJ50JcnoBKhtK1oPhLw_9MHOQwgc-CXnI25qxjxlBpskYmgfMhjl2N5creSpLLJ1jEq_cdVmmcQJvVd0A4iQUnDbAvfkHW74eTzqP9-h0RhHFuCCTQH-YqUCC9m5kGvrLDNWH_AYnOyIEQTARciFX_vJDNzs34yEyxI2gUylHOVhCk0G9mTM80CBgnhcPAm7AG60E1MZCz4FiUYnBuAxUTcsyyyPO4ebnftPo7tA=w938-h6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893" y="2348880"/>
            <a:ext cx="334658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faoi Éirinn?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Ó shin i leith, tá Bród Bhaile Átha Cliath ag dul ó neart go neart agus glacann na mílte agus na mílte duine páirt ann gach bliain.  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Is é Bród Bhaile Átha Cliath an dara féile is mó sa phríomhchathair (i ndiaidh Lá Fhéile Pádraig).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Bíonn paráidí Bród i gcathracha agus i mbailte ar fud na hÉireann sa lá atá inniu ann.</a:t>
            </a:r>
          </a:p>
        </p:txBody>
      </p:sp>
      <p:pic>
        <p:nvPicPr>
          <p:cNvPr id="4101" name="Picture 5" descr="https://lh3.googleusercontent.com/1MvF7x-RIgAU77GIT7Uu-uMwfR6jC3swZ5FhqquIDY6LcD6VNSsrjBttt1P4JXrZfSExgk_yBISl28LtXf8KA0H2vAh3cWMOu8zjeb2cQaycNFQwCipyAbqkjvKxCFgn4NeP3ygC9bByAG2Zs_OHtcynonU3o_x_kyMvhosS4ZMtiaijtOGnTGWMrjRS8aydeGbftPzlt0iysforYKkYX4E0hqImpoPBhQZ8hPyXbnOTqmnD6wKEUpwp8yUgntmBLG5fpNekPzFmU35FqdEfTVYvXOdguAFimdhyrCXPCaJYldAZv1hZXzcTEpNTQqY9S1HKbedM03kvGuetzXwXuRJlWPop5AAteo35UExa3Jm6YtkZovv7Ly84rbfhTcjgqOfXBH5d3v0m5AaLmCvVN9b6YpxSf-_oH7iMxpQtG4FCRbOygM55lMAt_gQo30xbx0UOR5-c-nv7Xs9qMf9IxSegv3H7usjLfgNZTGC_I6H_zSkZhIzsbbGiiDHrtq3dpzeQD-LVvz-HQi-8VGOG4m6rJll4qZqUs4KW7RU0c-YtufNrvqMFtjrMCA2SfCn6nA9NcUWbKrNiYRW8qXeMb6ORU09I28Gm4KjnmvdbUKOsAiUQfPi7bwBR0sqZhyrRyF3wBDyGP3R9DzvJj72qEZafo9iZFw-RE99M7YZ1aCHgU4iWuhOYvw=w834-h625-no"/>
          <p:cNvPicPr>
            <a:picLocks noChangeAspect="1" noChangeArrowheads="1"/>
          </p:cNvPicPr>
          <p:nvPr/>
        </p:nvPicPr>
        <p:blipFill>
          <a:blip r:embed="rId2" cstate="print"/>
          <a:srcRect l="14521" r="10152"/>
          <a:stretch>
            <a:fillRect/>
          </a:stretch>
        </p:blipFill>
        <p:spPr bwMode="auto">
          <a:xfrm>
            <a:off x="5580112" y="1988840"/>
            <a:ext cx="325317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faoi Éirinn?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196752"/>
            <a:ext cx="5220072" cy="540060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In ainneoin an dul chun cinn atá déanta maidir le cearta LADT+ thar na blianta, déantar leithcheal ar dhaoine LADT+ fós sa tsochaí.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Dá bhrí sin, tá Bród fós mar dhlúthchuid den fhéilire chun a mheabhrú dúinn go bhfuil an éagsúlacht ina láidreacht againn agus gur cheart caitheamh le gach duine ar an gcaoi chéanna.</a:t>
            </a:r>
          </a:p>
        </p:txBody>
      </p:sp>
      <p:pic>
        <p:nvPicPr>
          <p:cNvPr id="5" name="Picture 3" descr="https://lh3.googleusercontent.com/PhHL-u4e6NnVtZcrobdrfblycQhkU4e0JLnU7ztY_lVXRKfIjL0oXaIxb4hT1OfVRanx5Lo6Q63Dp3ZJLgvoZBrjXT_CnrMHyRmcRsqgFYfcMajZ48jADEhRe0ZlNIe70LvRn1bifhbCRijBfIOS-AydFo7Ys7jclqTqyoFY76BxPxvUnk7afEXb8U9ahXjQNaCYrerUAisJ05Ly3UNwqSjZD2iw0yBoN6glRMnQKCOdPKSVp-mH-LCK22ncuWMTaS7KcQWuEpfILvdlKXMM38orGgJXmvAIf4yPasEfCXY3ufJZY2KghYOvxNgLs7TrphBODlJn5zyo_O36bYnFvbY-M2IL4J60iUzN2MOSDSGvp2wXuoEcaYg8MhbkfGpZsC4pR_o1tKBITpf8UpG08bXZU6cJo04VpZd_jT-pis_4wclljwZoXUY0XxiutOdPCMFLlFjXugleoM9APOPPQT0nkW_LtDMg9puvvSFXPv9nuJ4yntgBLv-PMlZ2v8EQ7uf6R-KMABkuAs5FQhv2BMAmRaDeYA2_CoZpIY-GgEyIJ_CAFXNqvPvtiybwFkd03OwiAr_vqZj1zofOyaW2yQSuM9nQYxF_NiwBWPNwRB-frzW4odHpuvuA_oKbloZuvReNJ_9aW0a7xL5lZ_ZiNNXri3fuB3M4b5ShFKFEv2AXag9gKA-H02U=w938-h6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63364" y="2224220"/>
            <a:ext cx="507385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Ceisteanna Fiosraithe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424936" cy="4896544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Conas a mhothaigh sé a bheith mar dhuine LADT+ sna 1960idí?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Cé na hathruithe a tharla ar chearta LADT+ idir na 1960idí agus an lá atá inniu ann?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Ós rud é nach raibh an-mheas ar dhaoine LADT+ an t-am sin, an raibh na daoine LADT+ nó na daoine neamh-LADT+ ní ba chróga páirt a ghlacadh sna hagóidí ar son cearta LADT+ i 1983?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Céard a dhéanfainn féin?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An bhfuil Bród fós tábhachtach? Cén fáth?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Féinmheasúnú:  D'fhoghlaim mé conas…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eochairstór focal a bhaineann le féiniúlachtaí LADT+ </a:t>
            </a:r>
            <a:r>
              <a:rPr lang="en-GB">
                <a:latin typeface="HelloHappyDays" pitchFamily="2" charset="0"/>
                <a:ea typeface="HelloHappyDays" pitchFamily="2" charset="0"/>
              </a:rPr>
              <a:t>a shainmhíniú </a:t>
            </a:r>
            <a:endParaRPr lang="en-GB" dirty="0">
              <a:latin typeface="HelloHappyDays" pitchFamily="2" charset="0"/>
              <a:ea typeface="HelloHappyDays" pitchFamily="2" charset="0"/>
            </a:endParaRP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bunús an chéad imeachta Bród ar domhan a aithint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cur síos a dhéanamh ar bhunús an imeachta Bród in Éirinn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plé a dhéanamh ar na bealaí ar tháinig athrú ar dhearcthaí agus tuairimí ó bhí na 1960idí ann.</a:t>
            </a:r>
          </a:p>
          <a:p>
            <a:r>
              <a:rPr lang="en-GB" dirty="0">
                <a:latin typeface="HelloHappyDays" pitchFamily="2" charset="0"/>
                <a:ea typeface="HelloHappyDays" pitchFamily="2" charset="0"/>
              </a:rPr>
              <a:t>an tábhacht a bhaineann le Bród go fóill mar imeacht bliantúil a phlé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Admhálacha maidir leis na híomhánna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HelloHappyDays" pitchFamily="2" charset="0"/>
                <a:ea typeface="HelloHappyDays" pitchFamily="2" charset="0"/>
                <a:hlinkClick r:id="rId2"/>
              </a:rPr>
              <a:t>https://commons.wikimedia.org/wiki/File:Stonewall_Inn_1969.jpg#/media/File:Stonewall_Inn_1969.jpg </a:t>
            </a:r>
            <a:r>
              <a:rPr lang="en-GB" sz="2000" dirty="0">
                <a:latin typeface="HelloHappyDays" pitchFamily="2" charset="0"/>
                <a:ea typeface="HelloHappyDays" pitchFamily="2" charset="0"/>
              </a:rPr>
              <a:t> Diana Davies, copyright owned by New York Public Library / CC BY-SA (</a:t>
            </a:r>
            <a:r>
              <a:rPr lang="en-GB" sz="2000" dirty="0">
                <a:latin typeface="HelloHappyDays" pitchFamily="2" charset="0"/>
                <a:ea typeface="HelloHappyDays" pitchFamily="2" charset="0"/>
                <a:hlinkClick r:id="rId2"/>
              </a:rPr>
              <a:t>http://creativecommons.org/licenses/by-sa/3.0/</a:t>
            </a:r>
            <a:r>
              <a:rPr lang="en-GB" sz="2000" dirty="0">
                <a:latin typeface="HelloHappyDays" pitchFamily="2" charset="0"/>
                <a:ea typeface="HelloHappyDays" pitchFamily="2" charset="0"/>
              </a:rPr>
              <a:t>) </a:t>
            </a:r>
          </a:p>
          <a:p>
            <a:r>
              <a:rPr lang="en-GB" sz="2000" dirty="0">
                <a:latin typeface="HelloHappyDays" pitchFamily="2" charset="0"/>
                <a:ea typeface="HelloHappyDays" pitchFamily="2" charset="0"/>
              </a:rPr>
              <a:t>https://upload.wikimedia.org/wikipedia/commons/e/e1/Pride_March.jpg  by Jay Paul / CC BY-SA (</a:t>
            </a:r>
            <a:r>
              <a:rPr lang="en-GB" sz="2000" dirty="0">
                <a:latin typeface="HelloHappyDays" pitchFamily="2" charset="0"/>
                <a:ea typeface="HelloHappyDays" pitchFamily="2" charset="0"/>
                <a:hlinkClick r:id="rId2"/>
              </a:rPr>
              <a:t>https://creativecommons.org/licenses/by-sa/4.0</a:t>
            </a:r>
            <a:r>
              <a:rPr lang="en-GB" sz="2000" dirty="0">
                <a:latin typeface="HelloHappyDays" pitchFamily="2" charset="0"/>
                <a:ea typeface="HelloHappyDays" pitchFamily="2" charset="0"/>
              </a:rPr>
              <a:t>)</a:t>
            </a:r>
          </a:p>
          <a:p>
            <a:r>
              <a:rPr lang="en-GB" sz="2000" dirty="0">
                <a:latin typeface="HelloHappyDays" pitchFamily="2" charset="0"/>
                <a:ea typeface="HelloHappyDays" pitchFamily="2" charset="0"/>
              </a:rPr>
              <a:t>By 1-555-confide (talk) - Own work (Original text: self-made), CC BY 3.0, </a:t>
            </a:r>
            <a:r>
              <a:rPr lang="en-GB" sz="2000" dirty="0">
                <a:latin typeface="HelloHappyDays" pitchFamily="2" charset="0"/>
                <a:ea typeface="HelloHappyDays" pitchFamily="2" charset="0"/>
                <a:hlinkClick r:id="rId2"/>
              </a:rPr>
              <a:t>https://commons.wikimedia.org/w/index.php?curid=15852592</a:t>
            </a:r>
            <a:r>
              <a:rPr lang="en-GB" sz="2000" dirty="0">
                <a:latin typeface="HelloHappyDays" pitchFamily="2" charset="0"/>
                <a:ea typeface="HelloHappyDays" pitchFamily="2" charset="0"/>
              </a:rPr>
              <a:t> </a:t>
            </a:r>
          </a:p>
          <a:p>
            <a:r>
              <a:rPr lang="en-GB" sz="2000" dirty="0">
                <a:latin typeface="HelloHappyDays" pitchFamily="2" charset="0"/>
                <a:ea typeface="HelloHappyDays" pitchFamily="2" charset="0"/>
              </a:rPr>
              <a:t>By Eoghan888 - Own work, Public Domain, </a:t>
            </a:r>
            <a:r>
              <a:rPr lang="en-GB" sz="2000" dirty="0">
                <a:latin typeface="HelloHappyDays" pitchFamily="2" charset="0"/>
                <a:ea typeface="HelloHappyDays" pitchFamily="2" charset="0"/>
                <a:hlinkClick r:id="rId2"/>
              </a:rPr>
              <a:t>https://commons.wikimedia.org/w/index.php?curid=19219417</a:t>
            </a:r>
            <a:r>
              <a:rPr lang="en-GB" sz="2000" dirty="0">
                <a:latin typeface="HelloHappyDays" pitchFamily="2" charset="0"/>
                <a:ea typeface="HelloHappyDays" pitchFamily="2" charset="0"/>
              </a:rPr>
              <a:t> </a:t>
            </a:r>
          </a:p>
          <a:p>
            <a:r>
              <a:rPr lang="en-GB" sz="2000" dirty="0">
                <a:latin typeface="HelloHappyDays" pitchFamily="2" charset="0"/>
                <a:ea typeface="HelloHappyDays" pitchFamily="2" charset="0"/>
              </a:rPr>
              <a:t>By Metro Centric - Dublin, CC BY 2.0, </a:t>
            </a:r>
            <a:r>
              <a:rPr lang="en-GB" sz="2000" dirty="0">
                <a:latin typeface="HelloHappyDays" pitchFamily="2" charset="0"/>
                <a:ea typeface="HelloHappyDays" pitchFamily="2" charset="0"/>
                <a:hlinkClick r:id="rId2"/>
              </a:rPr>
              <a:t>https://commons.wikimedia.org/w/index.php?curid=85071781</a:t>
            </a:r>
            <a:r>
              <a:rPr lang="en-GB" sz="2000" dirty="0">
                <a:latin typeface="HelloHappyDays" pitchFamily="2" charset="0"/>
                <a:ea typeface="HelloHappyDays" pitchFamily="2" charset="0"/>
              </a:rPr>
              <a:t> </a:t>
            </a:r>
          </a:p>
          <a:p>
            <a:r>
              <a:rPr lang="en-GB" sz="2000" dirty="0">
                <a:latin typeface="HelloHappyDays" pitchFamily="2" charset="0"/>
                <a:ea typeface="HelloHappyDays" pitchFamily="2" charset="0"/>
              </a:rPr>
              <a:t>By Lapsed Pacifist, CC BY-SA 3.0, </a:t>
            </a:r>
            <a:r>
              <a:rPr lang="en-GB" sz="2000" dirty="0">
                <a:latin typeface="HelloHappyDays" pitchFamily="2" charset="0"/>
                <a:ea typeface="HelloHappyDays" pitchFamily="2" charset="0"/>
                <a:hlinkClick r:id="rId2"/>
              </a:rPr>
              <a:t>https://commons.wikimedia.org/w/index.php?curid=3296964</a:t>
            </a:r>
            <a:r>
              <a:rPr lang="en-GB" sz="2000" dirty="0">
                <a:latin typeface="HelloHappyDays" pitchFamily="2" charset="0"/>
                <a:ea typeface="HelloHappyDays" pitchFamily="2" charset="0"/>
              </a:rPr>
              <a:t> </a:t>
            </a:r>
          </a:p>
          <a:p>
            <a:endParaRPr lang="en-GB" sz="2000" dirty="0">
              <a:latin typeface="HelloHappyDays" pitchFamily="2" charset="0"/>
              <a:ea typeface="HelloHappyDay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Eochairstór Focal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Leispiach: 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Bean a bhfuil caidreamh grámhar aici, nó ar mhaith léi caidreamh grámhar a bheith aici, le bean eile.</a:t>
            </a:r>
          </a:p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Duine aerach: 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Fear a bhfuil caidreamh grámhar aige, nó ar mhaith leis caidreamh grámhar a bheith aige, le fear eile. D'fhéadfadh mná áirithe an téarma seo a úsáid freisin in ionad leispiach.</a:t>
            </a:r>
          </a:p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Déghnéasach: 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Duine a bhfuil caidreamh grámhar aige/aici, nó ar mhaith leis/léi caidreamh grámhar a bheith aige/aici, le duine eile. D'fhéadfadh inscne fhireann, inscne bhaineann nó inscne eile a bheith ag an duine eile sin.</a:t>
            </a:r>
          </a:p>
          <a:p>
            <a:endParaRPr lang="en-GB" dirty="0">
              <a:latin typeface="HelloBillionaire" pitchFamily="2" charset="0"/>
              <a:ea typeface="HelloBillionaire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Ilghnéasach: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 Cosúil le déghnéasach. Duine a bhfuil caidreamh grámhar aige/aici, nó ar mhaith leis/léi caidreamh grámhar a bheith aige/aici, le duine eile (is cuma faoin inscne).</a:t>
            </a:r>
            <a:endParaRPr lang="en-GB" b="1" dirty="0">
              <a:latin typeface="HelloBillionaire" pitchFamily="2" charset="0"/>
              <a:ea typeface="HelloBillionaire" pitchFamily="2" charset="0"/>
            </a:endParaRPr>
          </a:p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Féiniúlacht inscne: 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An bealach a mothaíonn duine éigin go láidir ina (h)aigne féin maidir lena (h)inscne féin.</a:t>
            </a:r>
          </a:p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Léiriú inscne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:  An bealach a roghnaíonn duine éigin a f(h)éiniúlacht inscne a léiriú go seachtrach os comhair daoine eile e.g. éadaí, stíl ghruaige, cuma ghinearálta,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Eochairstór Focal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/>
          </a:bodyPr>
          <a:lstStyle/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Duine trasinscneach: 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Duine nach bhfuil a f(h)éiniúlacht inscne ag teacht leis an gceann a tugadh dó/di nuair a rugadh é/í.</a:t>
            </a:r>
          </a:p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Duine </a:t>
            </a:r>
            <a:r>
              <a:rPr lang="en-GB" b="1" dirty="0" err="1">
                <a:latin typeface="HelloBillionaire" pitchFamily="2" charset="0"/>
                <a:ea typeface="HelloBillionaire" pitchFamily="2" charset="0"/>
              </a:rPr>
              <a:t>cisinscneach</a:t>
            </a:r>
            <a:r>
              <a:rPr lang="en-GB" b="1" dirty="0">
                <a:latin typeface="HelloBillionaire" pitchFamily="2" charset="0"/>
                <a:ea typeface="HelloBillionaire" pitchFamily="2" charset="0"/>
              </a:rPr>
              <a:t>: 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Duine a bhfuil a f(h)éiniúlacht inscne ag teacht leis an gceann a tugadh dó/di nuair a rugadh é/í.</a:t>
            </a:r>
          </a:p>
          <a:p>
            <a:endParaRPr lang="en-GB" dirty="0">
              <a:latin typeface="HelloBillionaire" pitchFamily="2" charset="0"/>
              <a:ea typeface="HelloBillionaire" pitchFamily="2" charset="0"/>
            </a:endParaRPr>
          </a:p>
          <a:p>
            <a:endParaRPr lang="en-GB" dirty="0">
              <a:latin typeface="HelloBillionaire" pitchFamily="2" charset="0"/>
              <a:ea typeface="HelloBillionaire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Duine neamh-dhénártha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: Speictream féiniúlachtaí inscne nach bhfuil fireann ná baineann amháin.  Daoine a bhreathnaíonn orthu féin feadh an speictrim seo, is minic a úsáideann siad na forainmneacha ‘siad/iad’ chun tagairt dóibh féin.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Eochairstór Focal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Forainm: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  Focal a úsáidtear in ionad ainmfhocail (ainm duine de ghnáth) in abairt e.g. sé, sí, siad.  Uaireanta úsáideann daoine na forainmneacha siad/iad agus iad féin á gcur in aithne do dhaoine eile ionas go mbraithfidh daoine trasinscneacha agus neamh-dhénártha páirteach sa chomhrá, e.g. ‘Ciara is ainm dom. Úsáidim na forainmneacha sí/í’.</a:t>
            </a:r>
          </a:p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LADT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: Acrainm a sheasann d'fhéiniúlachtaí leispiacha, aeracha, déghnéasacha agus trasinscneacha</a:t>
            </a:r>
          </a:p>
          <a:p>
            <a:endParaRPr lang="en-GB" dirty="0">
              <a:latin typeface="HelloBillionaire" pitchFamily="2" charset="0"/>
              <a:ea typeface="HelloBillionaire" pitchFamily="2" charset="0"/>
            </a:endParaRPr>
          </a:p>
          <a:p>
            <a:endParaRPr lang="en-GB" dirty="0"/>
          </a:p>
          <a:p>
            <a:endParaRPr lang="en-GB" dirty="0">
              <a:latin typeface="HelloBillionaire" pitchFamily="2" charset="0"/>
              <a:ea typeface="HelloBillionaire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>
                <a:latin typeface="HelloBillionaire" pitchFamily="2" charset="0"/>
                <a:ea typeface="HelloBillionaire" pitchFamily="2" charset="0"/>
              </a:rPr>
              <a:t>LADT+: </a:t>
            </a:r>
            <a:r>
              <a:rPr lang="en-GB" dirty="0">
                <a:latin typeface="HelloBillionaire" pitchFamily="2" charset="0"/>
                <a:ea typeface="HelloBillionaire" pitchFamily="2" charset="0"/>
              </a:rPr>
              <a:t>Acrainm lena n-aithnítear agus lena n-áirítear féiniúlachtaí mionlaigh eile nach bhfuil leispiach, aerach, déghnéasach agus trasinscneach amháin. Úsáidtear roghanna eile freisin, e.g. LADTA, LADTI, LADTAIAP etc.  Úsáideann daoine agus eagraíochtaí an t-acrainm is mó atá ag teacht, dar leo, lena gcuid ball, a gcuid dearcthaí agus a gcuid cuspóirí.</a:t>
            </a:r>
          </a:p>
          <a:p>
            <a:pPr>
              <a:buNone/>
            </a:pPr>
            <a:endParaRPr lang="en-GB" dirty="0">
              <a:latin typeface="HelloBillionaire" pitchFamily="2" charset="0"/>
              <a:ea typeface="HelloBillionaire" pitchFamily="2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/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Cad é Bród?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555576"/>
            <a:ext cx="5292080" cy="5041776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Ceiliúradh bliantúil ar an éagsúlacht agus ar gach ball den phobal LADT+ is ea Bród.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Ceiliúrtar é i dtíortha ar fud an domhain.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Cuid lárnach de Bród is ea paráid nó mórshiúl.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Cuirtear síos ar Bród go minic mar mheascán de cheiliúradh agus agóid.</a:t>
            </a:r>
          </a:p>
        </p:txBody>
      </p:sp>
      <p:pic>
        <p:nvPicPr>
          <p:cNvPr id="2052" name="Picture 4" descr="https://lh3.googleusercontent.com/ToM_ovBkNe8d76AYOyQZqLw2b_VnpXY1em9D_godQnz0WFGUZpde3jORiB54BYSpBUOQ3WDJ2oWLO6cymeVVppIGtz5HOiRMObKF6rWVOLvOZBY2SM6Poq6Nqe3sAUPsb1Hw-w3AFv6cL_P1TZipVVqLvVczNKX9ygOYHLioIStE5c1EyVHxJ1FxaJuWUyVJkdYngXlASYoFdUAecY3kHe9TruuGAwLOQ97cO0SinrQS63uoFNfxxvUjPZO8GKWtLMvfzxABzsTEG9NLZd3GaFSfVriX1wLj8VG60tInwjquCPbc7s1maEBbngvAqxN0L8AdNglpgJqrsWZLDt5h4QiS63JGcKOxkXBMuCXL-uao7_9omaP5DuZTX9FCe65Q21hrf94Wy6g6MY5U0-d0r1x4IqxnFLmPfyd9MNXm0XkUVizAZvNb8rCd9hajQAb6z6dLFM16Y5DVgk-A_GILq042_pKnqMt4ipDo86o6IXU77X9Zf3TkiM39MG1oGVksmQdBNroWiQdwxhlIKoUj2qX2rrwwQKldGruAouoL3boB_MeN7PIvn43MwojnVtygDxiAz-bcLCfieLx6V4OGf0OjkgG70_1j6Fn4cpRpn8YCBy4nIxmgFtHQFlhuuUax9DLIoZzAd7bddgy5QOU9j9joBPoeINBYIQWF6xFUOFKAqq_QO9-E4xg=w314-h471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342117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/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Cad as ar tháinig sé?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555576"/>
            <a:ext cx="5148064" cy="5041776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Tharla na chéad mhórshiúlta Bród i Stáit Aontaithe Mheiriceá i mí an Mheithimh 1970.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Freagairt ab ea iad ar chíréibeacha Stonewall i Nua-Eabhrac, a tharla bliain roimhe sin go díreach ar an 28 Meitheamh 1969. </a:t>
            </a:r>
          </a:p>
        </p:txBody>
      </p:sp>
      <p:pic>
        <p:nvPicPr>
          <p:cNvPr id="19458" name="Picture 2" descr="https://lh3.googleusercontent.com/PFnfQ5y0z5aPkKlwYiqHllv4VYSYTXFOhrGQ4rELl-NpL89patDscesr89TpEoEeaxhlHYU38QWNZwcQohtbMRdOuWtVPmYrkMctuZ5x5BCxaBiFzhv6326o8QVBAuyaO1S62DItukogKpppKuE7-tHdt2wAHFszEX3vQq5GWwXVLM_AZQZea6tVbblHPi1h_BeB7H_i21rBn02Z0_e11KwulDSWjBuq0zFwt33TwdvVX1thkUiTvbnytfmnepe6UGE_NCRnEs8xucVEBJ16BWJUFA32LHzyg0EHB5gC0fS8dxr58RcFM0dXxx6Xb_-mRrug9lqswF0umcInmT31PW_HS5XBAaqgzLja450MUqppKYYVAGSuZQ3dNGeShbryZMn8w8pwzsdQUYq-cYHOTBvvg4GyeJb1L1VtRv2MdPxXHXH_ozDQJ4qU7HsPsHBlPbzkNy4QFM2TUde1vUdtuJabuR4kapnb3W92MXC6CKPIw3_BUgog2_78ATm87V-fDuyxPAjkwWirGrl3nJ9sCGQXLYVf9LymJfiMXZW3cLUrvXXsXr9qljoCCNEmEaCcL_501zuRP_iQJHgZFCRaXAkof9ThaGX8L5twHimpjwnwyzN-040g-0zGJ5qypsoPPN5KbRmBKs3c9TY380A2xwUxRv_qEyG4CfDgg3kW2z8DNybCoo9TBzY=w811-h406-no"/>
          <p:cNvPicPr>
            <a:picLocks noChangeAspect="1" noChangeArrowheads="1"/>
          </p:cNvPicPr>
          <p:nvPr/>
        </p:nvPicPr>
        <p:blipFill>
          <a:blip r:embed="rId2" cstate="print"/>
          <a:srcRect l="8502" r="19837"/>
          <a:stretch>
            <a:fillRect/>
          </a:stretch>
        </p:blipFill>
        <p:spPr bwMode="auto">
          <a:xfrm>
            <a:off x="5436096" y="2507775"/>
            <a:ext cx="3491880" cy="2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/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Cad as ar tháinig sé?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555576"/>
            <a:ext cx="5220072" cy="5041776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Tugadh Christopher Street Liberation Day ar an mórshiúl i Nua-Eabhrac (as Christopher Street - an tsráid ar a bhfuil an Stonewall Inn suite). 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Tugtar Christopher Street Days ar na féilte Bród i roinnt cathracha sa Ghearmáin fós.</a:t>
            </a:r>
          </a:p>
          <a:p>
            <a:endParaRPr lang="en-GB" sz="3000" dirty="0">
              <a:latin typeface="HelloHappyDays" pitchFamily="2" charset="0"/>
              <a:ea typeface="HelloHappyDays" pitchFamily="2" charset="0"/>
            </a:endParaRPr>
          </a:p>
        </p:txBody>
      </p:sp>
      <p:pic>
        <p:nvPicPr>
          <p:cNvPr id="18434" name="Picture 2" descr="https://lh3.googleusercontent.com/sWkGs6PUbKNAhvwG4_ANiig3EDL2iOKEVFv12RnXCciqGHJjAWzP9TuSazQU7dPhhpxgTZK6REQfjlXEX1so3CWw4f4TmmyUqSQO5PlYh6eXHVZi9yMFvB7-ExcMOyD0I9zNJSlMRljmYGDTYi9bez2D_34bjzgF9Zo4xpyIHCUI65wjRmLoH_h357o5HTj6vGzgNAMi4UZjZHaC4ZjUt4mTOaN1TzODqRpc8VLn_1H4LJJW_Vnn4PPmTI7kF936h-4WeDCiLPW0kbXfzhj83jKpFbBjhzsKbwvijMczfblvbgLA5T2l67qshhMnJqIlPwXs5ULJBcdvTZefKyLKbhnTo6tIYSVAV_zHKqpOA7NWy4hOr7g8uvI15pVR1fdina9BwhSmz3NxS16mDnvthNAliJtMs8psNwPMDT0elia1TWdQruA_NnvmX83tArsQ_EuHgJLNGLHAc9KzN-p7JliIBfvAXMTPpqBXjrGnV3u2IRi-IAtEooKnKgqbYC3K1pawVpuIKGn4G22QYG_i8hxpEwEHRc9On7psbAXbIssHWqOL5rzrmhNM-1Fl7JP6qRg-DvuMVe3iEvgJ5Ly15QUgWh-eA4VoqnNLCEe_YftxVNmsJmBcmttA8hXCZaHaUKS6qB11SKawKtxlWzuvcbIxEAASQAmAO6fEDtRFPfD9_cOdb8ktjSw=w811-h406-no"/>
          <p:cNvPicPr>
            <a:picLocks noChangeAspect="1" noChangeArrowheads="1"/>
          </p:cNvPicPr>
          <p:nvPr/>
        </p:nvPicPr>
        <p:blipFill>
          <a:blip r:embed="rId2" cstate="print"/>
          <a:srcRect l="7626"/>
          <a:stretch>
            <a:fillRect/>
          </a:stretch>
        </p:blipFill>
        <p:spPr bwMode="auto">
          <a:xfrm>
            <a:off x="5472608" y="2804322"/>
            <a:ext cx="3419872" cy="184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FF">
              <a:alpha val="14118"/>
            </a:srgbClr>
          </a:solidFill>
        </p:spPr>
        <p:txBody>
          <a:bodyPr>
            <a:normAutofit/>
          </a:bodyPr>
          <a:lstStyle/>
          <a:p>
            <a:r>
              <a:rPr lang="en-GB" dirty="0">
                <a:latin typeface="HelloAli" pitchFamily="2" charset="0"/>
                <a:ea typeface="HelloAli" pitchFamily="2" charset="0"/>
              </a:rPr>
              <a:t>Céard a tharla in Stonewall?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1555576"/>
            <a:ext cx="5220072" cy="5041776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Bhí saoránaigh LADT+ sna Stáit Aontaithe tar éis leithcheal agus ciapadh a fhulaingt leis na céadta bliain.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Sna 1950idí agus sna 1960idí sna Stáit Aontaithe, bhí córas dlí frith-aerach ann do Mheiriceánaigh LADT+.  </a:t>
            </a:r>
          </a:p>
          <a:p>
            <a:r>
              <a:rPr lang="en-GB" sz="3000" dirty="0">
                <a:latin typeface="HelloHappyDays" pitchFamily="2" charset="0"/>
                <a:ea typeface="HelloHappyDays" pitchFamily="2" charset="0"/>
              </a:rPr>
              <a:t>D'fhéadfaí daoine a ghabháil mar gheall go raibh siad aerach.</a:t>
            </a:r>
          </a:p>
        </p:txBody>
      </p:sp>
      <p:pic>
        <p:nvPicPr>
          <p:cNvPr id="17410" name="Picture 2" descr="https://lh3.googleusercontent.com/3ncVfZJN4CmiYKFrIefYBRUQoqmJ2sGebZt48KPMi5cSpbIsWIc2KXUZAVNA-iivngmndCLgUZdMpH8Aw1i6iFNj4EpMdvmVHFiKPy3jnTwRq5lJiEFOQxTAQFRfNZfgU3axy6FV_BI2UlG5BCF2tc55Jjp48EahsME8UJuIwVS07E8MRQQt0eL2NZd6VFhzORFZA3GA4RmmoEnyqY-u23ZCw2thnh5e_m5JTubxluixZktyjqXJvtjUOQfHm6iAzGnWbIydpWG5u3_wpEDxXruxKjy4nkAqnujd0VK5mnFOQ5IXO38wP5jBU5IofcGuOcZmsDC8fJ2b-qu0qArbVwzADfLKCQABlKJjVxjvkOzVWnt7cGDMVC0skimasUF2toQ2QUFY0e3LOergYdibwzTeAiXmVgn8lJsfhTYwOzGctEzJBqa0AMv30gwyfRcwkHPLiXMfmJZ5VHXniZmtNd5zW3ZmeIYDxyYEa9q6UH85RjqZI9qrdngzn4V93N0WHFW7UQiPgAkDJlAAK1VZYXFklOFlJMYN0zt-GVXZO1UZihbAMz5OTQGCcdMgQLZlEaHXrrBN3OL_I4a3S28-Kqx-2AjYShSnqqPWnLFhEJAemW6dgIWZwaXkCZIZkn04ooSwAdMnSD9YL5FxPlyPo7ue9ndpmxMQy01anVNH8rgyKZ3EPB3bO6o=w236-h471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508" y="1556792"/>
            <a:ext cx="2535932" cy="506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1843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 DELANEY</vt:lpstr>
      <vt:lpstr>HelloBigBen</vt:lpstr>
      <vt:lpstr>HelloAli</vt:lpstr>
      <vt:lpstr>HelloHappyDays</vt:lpstr>
      <vt:lpstr>HelloBillionaire</vt:lpstr>
      <vt:lpstr>Calibri</vt:lpstr>
      <vt:lpstr>Office Theme</vt:lpstr>
      <vt:lpstr>Bród</vt:lpstr>
      <vt:lpstr>Táimid ag foghlaim conas:</vt:lpstr>
      <vt:lpstr>Eochairstór Focal</vt:lpstr>
      <vt:lpstr>Eochairstór Focal</vt:lpstr>
      <vt:lpstr>Eochairstór Focal</vt:lpstr>
      <vt:lpstr>Cad é Bród?</vt:lpstr>
      <vt:lpstr>Cad as ar tháinig sé?</vt:lpstr>
      <vt:lpstr>Cad as ar tháinig sé?</vt:lpstr>
      <vt:lpstr>Céard a tharla in Stonewall?</vt:lpstr>
      <vt:lpstr>Céard a tharla in Stonewall?</vt:lpstr>
      <vt:lpstr>Céard a tharla in Stonewall?</vt:lpstr>
      <vt:lpstr>Céard a tharla in Stonewall?</vt:lpstr>
      <vt:lpstr>Céard a tharla in Stonewall?</vt:lpstr>
      <vt:lpstr>Céard a tharla in Stonewall?</vt:lpstr>
      <vt:lpstr>Céard a tharla ansin?</vt:lpstr>
      <vt:lpstr>Céard a tharla ansin?</vt:lpstr>
      <vt:lpstr>Céard faoi Éirinn?</vt:lpstr>
      <vt:lpstr>Céard faoi Éirinn?</vt:lpstr>
      <vt:lpstr>Céard faoi Éirinn?</vt:lpstr>
      <vt:lpstr>Céard faoi Éirinn?</vt:lpstr>
      <vt:lpstr>Céard faoi Éirinn?</vt:lpstr>
      <vt:lpstr>Céard faoi Éirinn?</vt:lpstr>
      <vt:lpstr>Céard faoi Éirinn?</vt:lpstr>
      <vt:lpstr>Ceisteanna Fiosraithe</vt:lpstr>
      <vt:lpstr>Féinmheasúnú:  D'fhoghlaim mé conas…</vt:lpstr>
      <vt:lpstr>Admhálacha maidir leis na híomhánna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</dc:title>
  <dc:creator>Cecelia</dc:creator>
  <cp:lastModifiedBy>Cecelia</cp:lastModifiedBy>
  <cp:revision>55</cp:revision>
  <dcterms:created xsi:type="dcterms:W3CDTF">2020-04-11T20:09:33Z</dcterms:created>
  <dcterms:modified xsi:type="dcterms:W3CDTF">2022-03-05T23:15:40Z</dcterms:modified>
</cp:coreProperties>
</file>