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0" r:id="rId1"/>
  </p:sldMasterIdLst>
  <p:notesMasterIdLst>
    <p:notesMasterId r:id="rId20"/>
  </p:notesMasterIdLst>
  <p:sldIdLst>
    <p:sldId id="256" r:id="rId2"/>
    <p:sldId id="263" r:id="rId3"/>
    <p:sldId id="268" r:id="rId4"/>
    <p:sldId id="264" r:id="rId5"/>
    <p:sldId id="273" r:id="rId6"/>
    <p:sldId id="262" r:id="rId7"/>
    <p:sldId id="265" r:id="rId8"/>
    <p:sldId id="267" r:id="rId9"/>
    <p:sldId id="261" r:id="rId10"/>
    <p:sldId id="260" r:id="rId11"/>
    <p:sldId id="271" r:id="rId12"/>
    <p:sldId id="275" r:id="rId13"/>
    <p:sldId id="269" r:id="rId14"/>
    <p:sldId id="270" r:id="rId15"/>
    <p:sldId id="257" r:id="rId16"/>
    <p:sldId id="258" r:id="rId17"/>
    <p:sldId id="277" r:id="rId18"/>
    <p:sldId id="276" r:id="rId19"/>
  </p:sldIdLst>
  <p:sldSz cx="5761038" cy="3240088"/>
  <p:notesSz cx="6799263" cy="9929813"/>
  <p:defaultTextStyle>
    <a:defPPr>
      <a:defRPr lang="en-US"/>
    </a:defPPr>
    <a:lvl1pPr marL="0" algn="l" defTabSz="514328" rtl="0" eaLnBrk="1" latinLnBrk="0" hangingPunct="1">
      <a:defRPr sz="1000" kern="1200">
        <a:solidFill>
          <a:schemeClr val="tx1"/>
        </a:solidFill>
        <a:latin typeface="+mn-lt"/>
        <a:ea typeface="+mn-ea"/>
        <a:cs typeface="+mn-cs"/>
      </a:defRPr>
    </a:lvl1pPr>
    <a:lvl2pPr marL="257164" algn="l" defTabSz="514328" rtl="0" eaLnBrk="1" latinLnBrk="0" hangingPunct="1">
      <a:defRPr sz="1000" kern="1200">
        <a:solidFill>
          <a:schemeClr val="tx1"/>
        </a:solidFill>
        <a:latin typeface="+mn-lt"/>
        <a:ea typeface="+mn-ea"/>
        <a:cs typeface="+mn-cs"/>
      </a:defRPr>
    </a:lvl2pPr>
    <a:lvl3pPr marL="514328" algn="l" defTabSz="514328" rtl="0" eaLnBrk="1" latinLnBrk="0" hangingPunct="1">
      <a:defRPr sz="1000" kern="1200">
        <a:solidFill>
          <a:schemeClr val="tx1"/>
        </a:solidFill>
        <a:latin typeface="+mn-lt"/>
        <a:ea typeface="+mn-ea"/>
        <a:cs typeface="+mn-cs"/>
      </a:defRPr>
    </a:lvl3pPr>
    <a:lvl4pPr marL="771491" algn="l" defTabSz="514328" rtl="0" eaLnBrk="1" latinLnBrk="0" hangingPunct="1">
      <a:defRPr sz="1000" kern="1200">
        <a:solidFill>
          <a:schemeClr val="tx1"/>
        </a:solidFill>
        <a:latin typeface="+mn-lt"/>
        <a:ea typeface="+mn-ea"/>
        <a:cs typeface="+mn-cs"/>
      </a:defRPr>
    </a:lvl4pPr>
    <a:lvl5pPr marL="1028655" algn="l" defTabSz="514328" rtl="0" eaLnBrk="1" latinLnBrk="0" hangingPunct="1">
      <a:defRPr sz="1000" kern="1200">
        <a:solidFill>
          <a:schemeClr val="tx1"/>
        </a:solidFill>
        <a:latin typeface="+mn-lt"/>
        <a:ea typeface="+mn-ea"/>
        <a:cs typeface="+mn-cs"/>
      </a:defRPr>
    </a:lvl5pPr>
    <a:lvl6pPr marL="1285819" algn="l" defTabSz="514328" rtl="0" eaLnBrk="1" latinLnBrk="0" hangingPunct="1">
      <a:defRPr sz="1000" kern="1200">
        <a:solidFill>
          <a:schemeClr val="tx1"/>
        </a:solidFill>
        <a:latin typeface="+mn-lt"/>
        <a:ea typeface="+mn-ea"/>
        <a:cs typeface="+mn-cs"/>
      </a:defRPr>
    </a:lvl6pPr>
    <a:lvl7pPr marL="1542983" algn="l" defTabSz="514328" rtl="0" eaLnBrk="1" latinLnBrk="0" hangingPunct="1">
      <a:defRPr sz="1000" kern="1200">
        <a:solidFill>
          <a:schemeClr val="tx1"/>
        </a:solidFill>
        <a:latin typeface="+mn-lt"/>
        <a:ea typeface="+mn-ea"/>
        <a:cs typeface="+mn-cs"/>
      </a:defRPr>
    </a:lvl7pPr>
    <a:lvl8pPr marL="1800146" algn="l" defTabSz="514328" rtl="0" eaLnBrk="1" latinLnBrk="0" hangingPunct="1">
      <a:defRPr sz="1000" kern="1200">
        <a:solidFill>
          <a:schemeClr val="tx1"/>
        </a:solidFill>
        <a:latin typeface="+mn-lt"/>
        <a:ea typeface="+mn-ea"/>
        <a:cs typeface="+mn-cs"/>
      </a:defRPr>
    </a:lvl8pPr>
    <a:lvl9pPr marL="2057310" algn="l" defTabSz="514328" rtl="0" eaLnBrk="1" latinLnBrk="0" hangingPunct="1">
      <a:defRPr sz="1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446" autoAdjust="0"/>
  </p:normalViewPr>
  <p:slideViewPr>
    <p:cSldViewPr>
      <p:cViewPr>
        <p:scale>
          <a:sx n="100" d="100"/>
          <a:sy n="100" d="100"/>
        </p:scale>
        <p:origin x="-1836" y="-696"/>
      </p:cViewPr>
      <p:guideLst>
        <p:guide orient="horz" pos="1021"/>
        <p:guide pos="1815"/>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18E6DB4A-C685-4ED1-8239-BCBE5000D1A7}" type="datetimeFigureOut">
              <a:rPr lang="en-IE" smtClean="0"/>
              <a:pPr/>
              <a:t>29/09/2016</a:t>
            </a:fld>
            <a:endParaRPr lang="en-IE"/>
          </a:p>
        </p:txBody>
      </p:sp>
      <p:sp>
        <p:nvSpPr>
          <p:cNvPr id="4" name="Slide Image Placeholder 3"/>
          <p:cNvSpPr>
            <a:spLocks noGrp="1" noRot="1" noChangeAspect="1"/>
          </p:cNvSpPr>
          <p:nvPr>
            <p:ph type="sldImg" idx="2"/>
          </p:nvPr>
        </p:nvSpPr>
        <p:spPr>
          <a:xfrm>
            <a:off x="88900" y="744538"/>
            <a:ext cx="6621463" cy="37242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A58B6657-91CB-4AA4-8282-78C8A1F886F2}" type="slidenum">
              <a:rPr lang="en-IE" smtClean="0"/>
              <a:pPr/>
              <a:t>‹#›</a:t>
            </a:fld>
            <a:endParaRPr lang="en-IE"/>
          </a:p>
        </p:txBody>
      </p:sp>
    </p:spTree>
    <p:extLst>
      <p:ext uri="{BB962C8B-B14F-4D97-AF65-F5344CB8AC3E}">
        <p14:creationId xmlns:p14="http://schemas.microsoft.com/office/powerpoint/2010/main" val="4219121346"/>
      </p:ext>
    </p:extLst>
  </p:cSld>
  <p:clrMap bg1="lt1" tx1="dk1" bg2="lt2" tx2="dk2" accent1="accent1" accent2="accent2" accent3="accent3" accent4="accent4" accent5="accent5" accent6="accent6" hlink="hlink" folHlink="folHlink"/>
  <p:notesStyle>
    <a:lvl1pPr marL="0" algn="l" defTabSz="514328" rtl="0" eaLnBrk="1" latinLnBrk="0" hangingPunct="1">
      <a:defRPr sz="700" kern="1200">
        <a:solidFill>
          <a:schemeClr val="tx1"/>
        </a:solidFill>
        <a:latin typeface="+mn-lt"/>
        <a:ea typeface="+mn-ea"/>
        <a:cs typeface="+mn-cs"/>
      </a:defRPr>
    </a:lvl1pPr>
    <a:lvl2pPr marL="257164" algn="l" defTabSz="514328" rtl="0" eaLnBrk="1" latinLnBrk="0" hangingPunct="1">
      <a:defRPr sz="700" kern="1200">
        <a:solidFill>
          <a:schemeClr val="tx1"/>
        </a:solidFill>
        <a:latin typeface="+mn-lt"/>
        <a:ea typeface="+mn-ea"/>
        <a:cs typeface="+mn-cs"/>
      </a:defRPr>
    </a:lvl2pPr>
    <a:lvl3pPr marL="514328" algn="l" defTabSz="514328" rtl="0" eaLnBrk="1" latinLnBrk="0" hangingPunct="1">
      <a:defRPr sz="700" kern="1200">
        <a:solidFill>
          <a:schemeClr val="tx1"/>
        </a:solidFill>
        <a:latin typeface="+mn-lt"/>
        <a:ea typeface="+mn-ea"/>
        <a:cs typeface="+mn-cs"/>
      </a:defRPr>
    </a:lvl3pPr>
    <a:lvl4pPr marL="771491" algn="l" defTabSz="514328" rtl="0" eaLnBrk="1" latinLnBrk="0" hangingPunct="1">
      <a:defRPr sz="700" kern="1200">
        <a:solidFill>
          <a:schemeClr val="tx1"/>
        </a:solidFill>
        <a:latin typeface="+mn-lt"/>
        <a:ea typeface="+mn-ea"/>
        <a:cs typeface="+mn-cs"/>
      </a:defRPr>
    </a:lvl4pPr>
    <a:lvl5pPr marL="1028655" algn="l" defTabSz="514328" rtl="0" eaLnBrk="1" latinLnBrk="0" hangingPunct="1">
      <a:defRPr sz="700" kern="1200">
        <a:solidFill>
          <a:schemeClr val="tx1"/>
        </a:solidFill>
        <a:latin typeface="+mn-lt"/>
        <a:ea typeface="+mn-ea"/>
        <a:cs typeface="+mn-cs"/>
      </a:defRPr>
    </a:lvl5pPr>
    <a:lvl6pPr marL="1285819" algn="l" defTabSz="514328" rtl="0" eaLnBrk="1" latinLnBrk="0" hangingPunct="1">
      <a:defRPr sz="700" kern="1200">
        <a:solidFill>
          <a:schemeClr val="tx1"/>
        </a:solidFill>
        <a:latin typeface="+mn-lt"/>
        <a:ea typeface="+mn-ea"/>
        <a:cs typeface="+mn-cs"/>
      </a:defRPr>
    </a:lvl6pPr>
    <a:lvl7pPr marL="1542983" algn="l" defTabSz="514328" rtl="0" eaLnBrk="1" latinLnBrk="0" hangingPunct="1">
      <a:defRPr sz="700" kern="1200">
        <a:solidFill>
          <a:schemeClr val="tx1"/>
        </a:solidFill>
        <a:latin typeface="+mn-lt"/>
        <a:ea typeface="+mn-ea"/>
        <a:cs typeface="+mn-cs"/>
      </a:defRPr>
    </a:lvl7pPr>
    <a:lvl8pPr marL="1800146" algn="l" defTabSz="514328" rtl="0" eaLnBrk="1" latinLnBrk="0" hangingPunct="1">
      <a:defRPr sz="700" kern="1200">
        <a:solidFill>
          <a:schemeClr val="tx1"/>
        </a:solidFill>
        <a:latin typeface="+mn-lt"/>
        <a:ea typeface="+mn-ea"/>
        <a:cs typeface="+mn-cs"/>
      </a:defRPr>
    </a:lvl8pPr>
    <a:lvl9pPr marL="2057310" algn="l" defTabSz="514328"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pPr marL="0" indent="0">
              <a:buNone/>
            </a:pPr>
            <a:r>
              <a:rPr lang="en-IE" b="1" dirty="0" smtClean="0"/>
              <a:t>Introduction</a:t>
            </a:r>
          </a:p>
          <a:p>
            <a:pPr marL="228600" indent="-228600">
              <a:buAutoNum type="arabicPeriod"/>
            </a:pPr>
            <a:r>
              <a:rPr lang="en-IE" dirty="0" smtClean="0"/>
              <a:t>Welcome, </a:t>
            </a:r>
          </a:p>
          <a:p>
            <a:pPr marL="228600" indent="-228600">
              <a:buNone/>
            </a:pPr>
            <a:r>
              <a:rPr lang="en-IE" dirty="0" smtClean="0"/>
              <a:t>	I want firstly to express my own interest in the theme</a:t>
            </a:r>
            <a:r>
              <a:rPr lang="en-IE" baseline="0" dirty="0" smtClean="0"/>
              <a:t> of the conference-reflecting on my own history professional/personal. I have been a Teacher, equality committee member , teacher educator, researcher and parent. Drawing on this and in preparation for the talk today I have recognised some of myself in the gender and career/work issues as a woman. The literature I have been reading in preparation for today, has again become a powerful motivator to articulate and </a:t>
            </a:r>
            <a:r>
              <a:rPr lang="en-IE" baseline="0" dirty="0" err="1" smtClean="0"/>
              <a:t>problematise</a:t>
            </a:r>
            <a:r>
              <a:rPr lang="en-IE" baseline="0" dirty="0" smtClean="0"/>
              <a:t> some of the assumptions around, gender, teaching and how we think about progression and leadership roles.….</a:t>
            </a:r>
            <a:endParaRPr lang="en-IE" dirty="0" smtClean="0"/>
          </a:p>
          <a:p>
            <a:r>
              <a:rPr lang="en-IE" dirty="0" smtClean="0"/>
              <a:t>2. So I want to question the framing of the problem in terms of the issue gender and of equality. </a:t>
            </a:r>
          </a:p>
          <a:p>
            <a:r>
              <a:rPr lang="en-IE" dirty="0" smtClean="0"/>
              <a:t>How do we understand inequality in progression? </a:t>
            </a:r>
          </a:p>
          <a:p>
            <a:r>
              <a:rPr lang="en-IE" dirty="0" smtClean="0"/>
              <a:t>This is part of a bigger question that encompasses not just  a focus on the numbers of men and women</a:t>
            </a:r>
            <a:r>
              <a:rPr lang="en-IE" baseline="0" dirty="0" smtClean="0"/>
              <a:t> in the positions they occupy, it is also to do with their experiences of these and their satisfaction with their work.  </a:t>
            </a:r>
            <a:r>
              <a:rPr lang="en-IE" b="1" i="1" baseline="0" dirty="0" smtClean="0"/>
              <a:t>And</a:t>
            </a:r>
            <a:r>
              <a:rPr lang="en-IE" baseline="0" dirty="0" smtClean="0"/>
              <a:t> it is also about the hard realities of status and economics. So on the one hand it is important to speak to the empirical research and the data we have </a:t>
            </a:r>
            <a:r>
              <a:rPr lang="en-IE" b="1" i="1" baseline="0" dirty="0" smtClean="0"/>
              <a:t>or not </a:t>
            </a:r>
            <a:r>
              <a:rPr lang="en-IE" baseline="0" dirty="0" smtClean="0"/>
              <a:t>in relation to the numbers who progress and who don’t but also about pathways and motivations and how these teachers arrived there, how it has been for them as successful applicants or as teachers who have never put themselves forward and never will go for promotion!</a:t>
            </a:r>
          </a:p>
          <a:p>
            <a:r>
              <a:rPr lang="en-IE" baseline="0" dirty="0" smtClean="0"/>
              <a:t>Contexts are everything, and so as we focus on this issue today, it is against a backdrop of the moratorium on promotions, Irish society and its traditional values, the historical reality of the management of primary schools, Irish culture and gender, in other words traditional views around roles and identities. It is also explored here in awareness of the serious issue of the capping of teachers pay more generally and at entrance to the profession in particular (nurses protests)</a:t>
            </a:r>
            <a:endParaRPr lang="en-IE" dirty="0" smtClean="0"/>
          </a:p>
          <a:p>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1</a:t>
            </a:fld>
            <a:endParaRPr lang="en-IE"/>
          </a:p>
        </p:txBody>
      </p:sp>
    </p:spTree>
    <p:extLst>
      <p:ext uri="{BB962C8B-B14F-4D97-AF65-F5344CB8AC3E}">
        <p14:creationId xmlns:p14="http://schemas.microsoft.com/office/powerpoint/2010/main" val="1725760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A58B6657-91CB-4AA4-8282-78C8A1F886F2}" type="slidenum">
              <a:rPr lang="en-IE" smtClean="0"/>
              <a:pPr/>
              <a:t>10</a:t>
            </a:fld>
            <a:endParaRPr lang="en-IE"/>
          </a:p>
        </p:txBody>
      </p:sp>
    </p:spTree>
    <p:extLst>
      <p:ext uri="{BB962C8B-B14F-4D97-AF65-F5344CB8AC3E}">
        <p14:creationId xmlns:p14="http://schemas.microsoft.com/office/powerpoint/2010/main" val="2170959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Leadership and the gendering of school culture are related, and this is exquisitely drawn in relation to students’ experiences in 2</a:t>
            </a:r>
            <a:r>
              <a:rPr lang="en-IE" baseline="30000" dirty="0" smtClean="0"/>
              <a:t>nd</a:t>
            </a:r>
            <a:r>
              <a:rPr lang="en-IE" dirty="0" smtClean="0"/>
              <a:t> level single sex and co </a:t>
            </a:r>
            <a:r>
              <a:rPr lang="en-IE" dirty="0" err="1" smtClean="0"/>
              <a:t>ed</a:t>
            </a:r>
            <a:r>
              <a:rPr lang="en-IE" dirty="0" smtClean="0"/>
              <a:t> schools</a:t>
            </a:r>
            <a:r>
              <a:rPr lang="en-IE" baseline="0" dirty="0" smtClean="0"/>
              <a:t> in older work e.g. Willis and Mac and </a:t>
            </a:r>
            <a:r>
              <a:rPr lang="en-IE" baseline="0" dirty="0" err="1" smtClean="0"/>
              <a:t>Ghaill</a:t>
            </a:r>
            <a:r>
              <a:rPr lang="en-IE" baseline="0" dirty="0" smtClean="0"/>
              <a:t> in UK and in Lynch and Lodge</a:t>
            </a:r>
            <a:r>
              <a:rPr lang="en-IE" dirty="0" smtClean="0"/>
              <a:t>. The even mention the unmentionable</a:t>
            </a:r>
            <a:r>
              <a:rPr lang="en-IE" baseline="0" dirty="0" smtClean="0"/>
              <a:t> which that not only do students on the basis of their gender suffer harassment  but that women teachers also tell stories of sexual harassment by male students. </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11</a:t>
            </a:fld>
            <a:endParaRPr lang="en-IE"/>
          </a:p>
        </p:txBody>
      </p:sp>
    </p:spTree>
    <p:extLst>
      <p:ext uri="{BB962C8B-B14F-4D97-AF65-F5344CB8AC3E}">
        <p14:creationId xmlns:p14="http://schemas.microsoft.com/office/powerpoint/2010/main" val="2735583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Our gender and sexual identities</a:t>
            </a:r>
            <a:r>
              <a:rPr lang="en-IE" baseline="0" dirty="0" smtClean="0"/>
              <a:t> are an aspect of our professional identities that may influence how we perceive ourselves in our roles and what avenues we know are opened or closed to us on the basis of culture as opposed to formal barriers</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12</a:t>
            </a:fld>
            <a:endParaRPr lang="en-IE"/>
          </a:p>
        </p:txBody>
      </p:sp>
    </p:spTree>
    <p:extLst>
      <p:ext uri="{BB962C8B-B14F-4D97-AF65-F5344CB8AC3E}">
        <p14:creationId xmlns:p14="http://schemas.microsoft.com/office/powerpoint/2010/main" val="4105808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My desk based survey of the literature across the sectors of education sounds some similar notes, although the locations and levels of education vary. I have gathered</a:t>
            </a:r>
            <a:r>
              <a:rPr lang="en-IE" baseline="0" dirty="0" smtClean="0"/>
              <a:t> studies across Europe and NA and Africa where the issue of gender barriers for women are prevalent, and the explanations as to why women experience these barriers have some commonalities. Pat O’Connor is probably one of the most seminal  empirical researchers in Ireland on this issue of sectoral positioning and barriers to progression, Kathleen Lynch on theorising inequalities from the perspective of care, love labour and gender. Some critique from post structural post modern thinkers on identity…..suggest men suffer inequalities and that the male/female conceptualisation of gender is problematic in itself.</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13</a:t>
            </a:fld>
            <a:endParaRPr lang="en-IE"/>
          </a:p>
        </p:txBody>
      </p:sp>
    </p:spTree>
    <p:extLst>
      <p:ext uri="{BB962C8B-B14F-4D97-AF65-F5344CB8AC3E}">
        <p14:creationId xmlns:p14="http://schemas.microsoft.com/office/powerpoint/2010/main" val="2678919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What’s the Big Deal? </a:t>
            </a:r>
          </a:p>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Everyone, it seems, is pointing out the innate differences between men and women lately: </a:t>
            </a:r>
            <a:r>
              <a:rPr lang="en-IE" dirty="0" err="1" smtClean="0"/>
              <a:t>Louann</a:t>
            </a:r>
            <a:r>
              <a:rPr lang="en-IE" dirty="0" smtClean="0"/>
              <a:t> </a:t>
            </a:r>
            <a:r>
              <a:rPr lang="en-IE" dirty="0" err="1" smtClean="0"/>
              <a:t>Brizendine’s</a:t>
            </a:r>
            <a:r>
              <a:rPr lang="en-IE" dirty="0" smtClean="0"/>
              <a:t> The Male Brain purports that men are simply less emotional than women; Leonard Sax has led increased calls for single-sex education to better cater to the different needs of girls and boys; even the World Economic Forum recently suggested that corporations are failing to capitalize on distinctly female talents. But isn’t that all just an excuse to keep inequities in tact? Perhaps. Because if men and women truly have different brains, shouldn’t we all just accept that it’s men who are hard-wired for jobs in engineering, politics, and science, and that women should—as Cambridge University psychologist Simon Baron-Cohen has put it—accept their place in the world of primary-school teachers, nurses, and social workers? Actually, no. Fine links brain psychology to persistent workplace inequities, which show what all this skewed thinking is costing women today.</a:t>
            </a:r>
          </a:p>
          <a:p>
            <a:pPr marL="0" marR="0" indent="0" algn="l" defTabSz="914400" rtl="0" eaLnBrk="1" fontAlgn="auto" latinLnBrk="0" hangingPunct="1">
              <a:lnSpc>
                <a:spcPct val="100000"/>
              </a:lnSpc>
              <a:spcBef>
                <a:spcPts val="0"/>
              </a:spcBef>
              <a:spcAft>
                <a:spcPts val="0"/>
              </a:spcAft>
              <a:buClrTx/>
              <a:buSzTx/>
              <a:buFontTx/>
              <a:buNone/>
              <a:tabLst/>
              <a:defRPr/>
            </a:pPr>
            <a:endParaRPr lang="en-I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Moreover the research on men as carers and engagement in caring work suggests that men can and with support will want to be involved in the more nurturing roles…HOPE! Men can be feminists and for equality.</a:t>
            </a:r>
          </a:p>
          <a:p>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14</a:t>
            </a:fld>
            <a:endParaRPr lang="en-IE"/>
          </a:p>
        </p:txBody>
      </p:sp>
    </p:spTree>
    <p:extLst>
      <p:ext uri="{BB962C8B-B14F-4D97-AF65-F5344CB8AC3E}">
        <p14:creationId xmlns:p14="http://schemas.microsoft.com/office/powerpoint/2010/main" val="3527938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b="1" u="sng" dirty="0" smtClean="0"/>
              <a:t>Formal barriers</a:t>
            </a:r>
            <a:r>
              <a:rPr lang="en-IE" dirty="0" smtClean="0"/>
              <a:t>? The criteria</a:t>
            </a:r>
            <a:r>
              <a:rPr lang="en-IE" baseline="0" dirty="0" smtClean="0"/>
              <a:t> are agreed so as to remove possibilities of bias but take each one in turn and consider if it  can be gender neutral. ..Research suggests that within management  (criterion 5) culture that there is a bias towards more authoritative and masculine style. Qualitative research studies explain that Teachers feel this traditional view of management persists and that they will not be ass effective as leaders. They also talk about wanting to stay connected to teaching and students and that promotion to leadership will not be satisfying because it is less about people care (Moreau, Osgood et al 2007).</a:t>
            </a:r>
          </a:p>
          <a:p>
            <a:r>
              <a:rPr lang="en-IE" baseline="0" dirty="0" err="1" smtClean="0"/>
              <a:t>Drudy</a:t>
            </a:r>
            <a:r>
              <a:rPr lang="en-IE" baseline="0" dirty="0" smtClean="0"/>
              <a:t> (2008) discusses in her paper the impact of feminisation on the status of teaching and the remuneration of teaching.</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15</a:t>
            </a:fld>
            <a:endParaRPr lang="en-IE"/>
          </a:p>
        </p:txBody>
      </p:sp>
    </p:spTree>
    <p:extLst>
      <p:ext uri="{BB962C8B-B14F-4D97-AF65-F5344CB8AC3E}">
        <p14:creationId xmlns:p14="http://schemas.microsoft.com/office/powerpoint/2010/main" val="3180353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Large body of research that explores various aspects of masculinities and femininities</a:t>
            </a:r>
            <a:r>
              <a:rPr lang="en-IE" baseline="0" dirty="0" smtClean="0"/>
              <a:t> in education and that challenge traditional understandings and sociobiological approaches to gender. Emancipatory and equality perspectives</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16</a:t>
            </a:fld>
            <a:endParaRPr lang="en-IE"/>
          </a:p>
        </p:txBody>
      </p:sp>
    </p:spTree>
    <p:extLst>
      <p:ext uri="{BB962C8B-B14F-4D97-AF65-F5344CB8AC3E}">
        <p14:creationId xmlns:p14="http://schemas.microsoft.com/office/powerpoint/2010/main" val="2443818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17</a:t>
            </a:fld>
            <a:endParaRPr lang="en-IE"/>
          </a:p>
        </p:txBody>
      </p:sp>
    </p:spTree>
    <p:extLst>
      <p:ext uri="{BB962C8B-B14F-4D97-AF65-F5344CB8AC3E}">
        <p14:creationId xmlns:p14="http://schemas.microsoft.com/office/powerpoint/2010/main" val="13487384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Bel hooks: “Imagine living in a world where there is no domination, where males and females are not alike and not even always equal,</a:t>
            </a:r>
            <a:r>
              <a:rPr lang="en-IE" baseline="0" dirty="0" smtClean="0"/>
              <a:t> but where a vision of mutuality is the ethos shaping our interaction. Imagine living in a world where we can all be who we are, a world of peace and possibility. Feminist revolution alone will not create such a world, we need to end racism, class elitism, imperialism. But it will make possible for us to be fully actualized females and males able to create beloved community, to live together, realizing our dreams of freedom and justice, living the truth that we are all ‘created equal’. Come closer and see feminism…………. is for everybody”. (Feminism is for Everybody: Passionate Politics: 4).</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18</a:t>
            </a:fld>
            <a:endParaRPr lang="en-IE"/>
          </a:p>
        </p:txBody>
      </p:sp>
    </p:spTree>
    <p:extLst>
      <p:ext uri="{BB962C8B-B14F-4D97-AF65-F5344CB8AC3E}">
        <p14:creationId xmlns:p14="http://schemas.microsoft.com/office/powerpoint/2010/main" val="562446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pPr marL="0" indent="0">
              <a:buNone/>
            </a:pP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2</a:t>
            </a:fld>
            <a:endParaRPr lang="en-IE"/>
          </a:p>
        </p:txBody>
      </p:sp>
    </p:spTree>
    <p:extLst>
      <p:ext uri="{BB962C8B-B14F-4D97-AF65-F5344CB8AC3E}">
        <p14:creationId xmlns:p14="http://schemas.microsoft.com/office/powerpoint/2010/main" val="3259905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A debate and what has become </a:t>
            </a:r>
            <a:r>
              <a:rPr lang="en-IE" b="1" dirty="0" smtClean="0"/>
              <a:t>‘the gender debate’  </a:t>
            </a:r>
            <a:r>
              <a:rPr lang="en-IE" dirty="0" smtClean="0"/>
              <a:t>has been taking  place for at least a</a:t>
            </a:r>
            <a:r>
              <a:rPr lang="en-IE" baseline="0" dirty="0" smtClean="0"/>
              <a:t> decade </a:t>
            </a:r>
            <a:r>
              <a:rPr lang="en-IE" dirty="0" smtClean="0"/>
              <a:t>in Europe and beyond, over the perceived underachievement of boys and young men....., a debate which many feminists</a:t>
            </a:r>
            <a:r>
              <a:rPr lang="en-IE" baseline="0" dirty="0" smtClean="0"/>
              <a:t> scholars suggest </a:t>
            </a:r>
            <a:r>
              <a:rPr lang="en-IE" dirty="0" smtClean="0"/>
              <a:t>distracts from the persistent inequalities within the teaching profession itself, on wider inequalities in society and focuses on the problem – constructs</a:t>
            </a:r>
            <a:r>
              <a:rPr lang="en-IE" baseline="0" dirty="0" smtClean="0"/>
              <a:t> it in reality</a:t>
            </a:r>
            <a:r>
              <a:rPr lang="en-IE" dirty="0" smtClean="0"/>
              <a:t> as a consequence of a lack of men, thus the feminisation of the teaching force is viewed as </a:t>
            </a:r>
            <a:r>
              <a:rPr lang="en-IE" i="1" dirty="0" smtClean="0"/>
              <a:t>the</a:t>
            </a:r>
            <a:r>
              <a:rPr lang="en-IE" dirty="0" smtClean="0"/>
              <a:t> big equality</a:t>
            </a:r>
            <a:r>
              <a:rPr lang="en-IE" baseline="0" dirty="0" smtClean="0"/>
              <a:t> </a:t>
            </a:r>
            <a:r>
              <a:rPr lang="en-IE" dirty="0" smtClean="0"/>
              <a:t>problem </a:t>
            </a:r>
            <a:r>
              <a:rPr lang="en-IE" dirty="0" err="1" smtClean="0"/>
              <a:t>ie</a:t>
            </a:r>
            <a:r>
              <a:rPr lang="en-IE" dirty="0" smtClean="0"/>
              <a:t> the education</a:t>
            </a:r>
            <a:r>
              <a:rPr lang="en-IE" baseline="0" dirty="0" smtClean="0"/>
              <a:t> of young people boys, ‘poor boys’, failing boys and that things be better if there were more men and male role models. This claim is not of course based in any evidence but the assumption they boys need male role models to identify with. The almost then provides a justification for having more males in positions of authority in teaching, a kind of balancing up the see say of </a:t>
            </a:r>
            <a:r>
              <a:rPr lang="en-IE" baseline="0" smtClean="0"/>
              <a:t>gender inequality.</a:t>
            </a:r>
            <a:endParaRPr lang="en-IE" baseline="0" dirty="0" smtClean="0"/>
          </a:p>
          <a:p>
            <a:r>
              <a:rPr lang="en-IE" baseline="0" dirty="0" smtClean="0"/>
              <a:t>Based in (</a:t>
            </a:r>
            <a:r>
              <a:rPr lang="en-IE" i="1" baseline="0" dirty="0" smtClean="0"/>
              <a:t>The Gender Delusion- as critiqued  </a:t>
            </a:r>
            <a:r>
              <a:rPr lang="en-IE" baseline="0" dirty="0" smtClean="0"/>
              <a:t>by Cordelia Fine. Fine presents evidence from neuroscience that refutes these biological pseudoscientific claims about the wiring of men and women’s brains). The issue of men providing more discipline and authority is again unfounded but often has mythical status and may appear in teachers’ own discourses because of stereotyping and social norms (Moreau and Osgood 2007).</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3</a:t>
            </a:fld>
            <a:endParaRPr lang="en-IE"/>
          </a:p>
        </p:txBody>
      </p:sp>
    </p:spTree>
    <p:extLst>
      <p:ext uri="{BB962C8B-B14F-4D97-AF65-F5344CB8AC3E}">
        <p14:creationId xmlns:p14="http://schemas.microsoft.com/office/powerpoint/2010/main" val="1423530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Reality of a feminised work force is low status and low pay that</a:t>
            </a:r>
            <a:r>
              <a:rPr lang="en-IE" baseline="0" dirty="0" smtClean="0"/>
              <a:t> may continue to deter men from entering teaching </a:t>
            </a:r>
            <a:r>
              <a:rPr lang="en-IE" baseline="0" dirty="0" err="1" smtClean="0"/>
              <a:t>Drudy</a:t>
            </a:r>
            <a:r>
              <a:rPr lang="en-IE" baseline="0" dirty="0" smtClean="0"/>
              <a:t> 2008.</a:t>
            </a:r>
          </a:p>
          <a:p>
            <a:r>
              <a:rPr lang="en-IE" baseline="0" dirty="0" smtClean="0"/>
              <a:t> alongside issues around </a:t>
            </a:r>
            <a:r>
              <a:rPr lang="en-IE" dirty="0" smtClean="0"/>
              <a:t>‘</a:t>
            </a:r>
            <a:r>
              <a:rPr lang="en-IE" dirty="0" err="1" smtClean="0"/>
              <a:t>professionalisation</a:t>
            </a:r>
            <a:r>
              <a:rPr lang="en-IE" dirty="0" smtClean="0"/>
              <a:t>’ which requires more technical scientific knowledge and less care. Rational systems of output and production….rather than more traditional and what are often seen as less sophisticated approaches</a:t>
            </a:r>
            <a:r>
              <a:rPr lang="en-IE" baseline="0" dirty="0" smtClean="0"/>
              <a:t> to T and L, anything embodied and nurturing cannot be measured and therefore does not count for professional practice.</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4</a:t>
            </a:fld>
            <a:endParaRPr lang="en-IE"/>
          </a:p>
        </p:txBody>
      </p:sp>
    </p:spTree>
    <p:extLst>
      <p:ext uri="{BB962C8B-B14F-4D97-AF65-F5344CB8AC3E}">
        <p14:creationId xmlns:p14="http://schemas.microsoft.com/office/powerpoint/2010/main" val="718262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IE" dirty="0" smtClean="0"/>
              <a:t>In a British national study by </a:t>
            </a:r>
            <a:r>
              <a:rPr lang="en-IE" dirty="0" err="1" smtClean="0"/>
              <a:t>Thorton</a:t>
            </a:r>
            <a:r>
              <a:rPr lang="en-IE" dirty="0" smtClean="0"/>
              <a:t> and </a:t>
            </a:r>
            <a:r>
              <a:rPr lang="en-IE" dirty="0" err="1" smtClean="0"/>
              <a:t>Bricheno</a:t>
            </a:r>
            <a:r>
              <a:rPr lang="en-IE" dirty="0" smtClean="0"/>
              <a:t> (2000) of teachers Primary School Teachers’ Careers in England and Wales….48.1 % of M achieved</a:t>
            </a:r>
            <a:r>
              <a:rPr lang="en-IE" baseline="0" dirty="0" smtClean="0"/>
              <a:t> </a:t>
            </a:r>
            <a:r>
              <a:rPr lang="en-IE" dirty="0" smtClean="0"/>
              <a:t>headships and 16.1% of F</a:t>
            </a:r>
            <a:r>
              <a:rPr lang="en-IE" baseline="0" dirty="0" smtClean="0"/>
              <a:t> and is associated with higher salaries.</a:t>
            </a:r>
          </a:p>
          <a:p>
            <a:pPr marL="171450" indent="-171450">
              <a:buFont typeface="Arial" panose="020B0604020202020204" pitchFamily="34" charset="0"/>
              <a:buChar char="•"/>
            </a:pPr>
            <a:r>
              <a:rPr lang="en-IE" baseline="0" dirty="0" smtClean="0"/>
              <a:t>Career intentions of M and F 80% F on lowest </a:t>
            </a:r>
            <a:r>
              <a:rPr lang="en-IE" baseline="0" dirty="0" err="1" smtClean="0"/>
              <a:t>quals</a:t>
            </a:r>
            <a:r>
              <a:rPr lang="en-IE" baseline="0" dirty="0" smtClean="0"/>
              <a:t> were not seeking promotion vs only 50% of M on same grade not…and other 50% looking outside teaching….</a:t>
            </a:r>
          </a:p>
          <a:p>
            <a:r>
              <a:rPr lang="en-IE" baseline="0" dirty="0" smtClean="0">
                <a:solidFill>
                  <a:srgbClr val="FF0000"/>
                </a:solidFill>
              </a:rPr>
              <a:t>F with higher degrees 46% definitely not seeking promotion and 0 Males with a higher degree NOT!</a:t>
            </a:r>
          </a:p>
          <a:p>
            <a:endParaRPr lang="en-IE" baseline="0" dirty="0" smtClean="0"/>
          </a:p>
          <a:p>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5</a:t>
            </a:fld>
            <a:endParaRPr lang="en-IE"/>
          </a:p>
        </p:txBody>
      </p:sp>
    </p:spTree>
    <p:extLst>
      <p:ext uri="{BB962C8B-B14F-4D97-AF65-F5344CB8AC3E}">
        <p14:creationId xmlns:p14="http://schemas.microsoft.com/office/powerpoint/2010/main" val="3385388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Why don’t we see the problem</a:t>
            </a:r>
            <a:r>
              <a:rPr lang="en-IE" baseline="0" dirty="0" smtClean="0"/>
              <a:t> as a problem?</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6</a:t>
            </a:fld>
            <a:endParaRPr lang="en-IE"/>
          </a:p>
        </p:txBody>
      </p:sp>
    </p:spTree>
    <p:extLst>
      <p:ext uri="{BB962C8B-B14F-4D97-AF65-F5344CB8AC3E}">
        <p14:creationId xmlns:p14="http://schemas.microsoft.com/office/powerpoint/2010/main" val="929720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What is or</a:t>
            </a:r>
            <a:r>
              <a:rPr lang="en-IE" baseline="0" dirty="0" smtClean="0"/>
              <a:t> has been the status quo, what do we know from the available research? Firstly there has been a moratorium in </a:t>
            </a:r>
            <a:r>
              <a:rPr lang="en-IE" baseline="0" dirty="0" err="1" smtClean="0"/>
              <a:t>Irl</a:t>
            </a:r>
            <a:r>
              <a:rPr lang="en-IE" baseline="0" dirty="0" smtClean="0"/>
              <a:t> so that has created a certain stagnancy and frustration for all.  The promotion system in teaching in </a:t>
            </a:r>
            <a:r>
              <a:rPr lang="en-IE" baseline="0" dirty="0" err="1" smtClean="0"/>
              <a:t>Irl</a:t>
            </a:r>
            <a:r>
              <a:rPr lang="en-IE" baseline="0" dirty="0" smtClean="0"/>
              <a:t> shows however significant differences by gender and level, subject areas taught and who attains and applies for leadership positions. There are no surprises, you can guess how it goes. </a:t>
            </a:r>
            <a:r>
              <a:rPr lang="en-IE" b="1" baseline="0" dirty="0" smtClean="0"/>
              <a:t>The problem however is that we can take certain kinds of difference for granted so it does not count as an inequality </a:t>
            </a:r>
            <a:r>
              <a:rPr lang="en-IE" baseline="0" dirty="0" smtClean="0"/>
              <a:t>while others seem more justifiable as problematic. The idea of what is natural for women and men teachers and what suits them becomes understood as a personal choice! Women prefer teaching younger children and are more motherly, and so forth. Men are more authoritative than women and boys need this…..Ideas like this that attain a legitimacy though they mask structural inequality and ideological positions.</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7</a:t>
            </a:fld>
            <a:endParaRPr lang="en-IE"/>
          </a:p>
        </p:txBody>
      </p:sp>
    </p:spTree>
    <p:extLst>
      <p:ext uri="{BB962C8B-B14F-4D97-AF65-F5344CB8AC3E}">
        <p14:creationId xmlns:p14="http://schemas.microsoft.com/office/powerpoint/2010/main" val="2078652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Not just a matter of status equality but ALSO of</a:t>
            </a:r>
            <a:r>
              <a:rPr lang="en-IE" baseline="0" dirty="0" smtClean="0"/>
              <a:t> </a:t>
            </a:r>
            <a:r>
              <a:rPr lang="en-IE" dirty="0" smtClean="0"/>
              <a:t>pay. Pat O Connor’s work on Emerging Voices captures</a:t>
            </a:r>
            <a:r>
              <a:rPr lang="en-IE" baseline="0" dirty="0" smtClean="0"/>
              <a:t> this so well. It is interesting when I searched the leadership articles and scholarship that the focus is often and we can see </a:t>
            </a:r>
            <a:r>
              <a:rPr lang="en-IE" baseline="0" dirty="0" err="1" smtClean="0"/>
              <a:t>why..on</a:t>
            </a:r>
            <a:r>
              <a:rPr lang="en-IE" baseline="0" dirty="0" smtClean="0"/>
              <a:t> how to be a good principal, the stresses of leading and teaching and not on who gets the position. Little preparation, 2016 article in IES by </a:t>
            </a:r>
            <a:r>
              <a:rPr lang="en-IE" baseline="0" dirty="0" err="1" smtClean="0"/>
              <a:t>Umazel</a:t>
            </a:r>
            <a:r>
              <a:rPr lang="en-IE" baseline="0" dirty="0" smtClean="0"/>
              <a:t> and McNamara on the lack of preparation and others…</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8</a:t>
            </a:fld>
            <a:endParaRPr lang="en-IE"/>
          </a:p>
        </p:txBody>
      </p:sp>
    </p:spTree>
    <p:extLst>
      <p:ext uri="{BB962C8B-B14F-4D97-AF65-F5344CB8AC3E}">
        <p14:creationId xmlns:p14="http://schemas.microsoft.com/office/powerpoint/2010/main" val="3320248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21463" cy="3724275"/>
          </a:xfrm>
        </p:spPr>
      </p:sp>
      <p:sp>
        <p:nvSpPr>
          <p:cNvPr id="3" name="Notes Placeholder 2"/>
          <p:cNvSpPr>
            <a:spLocks noGrp="1"/>
          </p:cNvSpPr>
          <p:nvPr>
            <p:ph type="body" idx="1"/>
          </p:nvPr>
        </p:nvSpPr>
        <p:spPr/>
        <p:txBody>
          <a:bodyPr/>
          <a:lstStyle/>
          <a:p>
            <a:r>
              <a:rPr lang="en-IE" dirty="0" smtClean="0"/>
              <a:t>Discrepancy in figures is due to different</a:t>
            </a:r>
            <a:r>
              <a:rPr lang="en-IE" baseline="0" dirty="0" smtClean="0"/>
              <a:t> definitions of managers</a:t>
            </a:r>
            <a:endParaRPr lang="en-IE" dirty="0"/>
          </a:p>
        </p:txBody>
      </p:sp>
      <p:sp>
        <p:nvSpPr>
          <p:cNvPr id="4" name="Slide Number Placeholder 3"/>
          <p:cNvSpPr>
            <a:spLocks noGrp="1"/>
          </p:cNvSpPr>
          <p:nvPr>
            <p:ph type="sldNum" sz="quarter" idx="10"/>
          </p:nvPr>
        </p:nvSpPr>
        <p:spPr/>
        <p:txBody>
          <a:bodyPr/>
          <a:lstStyle/>
          <a:p>
            <a:fld id="{A58B6657-91CB-4AA4-8282-78C8A1F886F2}" type="slidenum">
              <a:rPr lang="en-IE" smtClean="0"/>
              <a:pPr/>
              <a:t>9</a:t>
            </a:fld>
            <a:endParaRPr lang="en-IE"/>
          </a:p>
        </p:txBody>
      </p:sp>
    </p:spTree>
    <p:extLst>
      <p:ext uri="{BB962C8B-B14F-4D97-AF65-F5344CB8AC3E}">
        <p14:creationId xmlns:p14="http://schemas.microsoft.com/office/powerpoint/2010/main" val="3042441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902563" y="170035"/>
            <a:ext cx="4666441" cy="695539"/>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902563" y="874070"/>
            <a:ext cx="4666441" cy="828022"/>
          </a:xfrm>
        </p:spPr>
        <p:txBody>
          <a:bodyPr tIns="0"/>
          <a:lstStyle>
            <a:lvl1pPr marL="15431" indent="0" algn="l">
              <a:buNone/>
              <a:defRPr sz="1500">
                <a:solidFill>
                  <a:schemeClr val="tx2">
                    <a:shade val="30000"/>
                    <a:satMod val="150000"/>
                  </a:schemeClr>
                </a:solidFill>
              </a:defRPr>
            </a:lvl1pPr>
            <a:lvl2pPr marL="257175" indent="0" algn="ctr">
              <a:buNone/>
            </a:lvl2pPr>
            <a:lvl3pPr marL="514350" indent="0" algn="ctr">
              <a:buNone/>
            </a:lvl3pPr>
            <a:lvl4pPr marL="771525" indent="0" algn="ctr">
              <a:buNone/>
            </a:lvl4pPr>
            <a:lvl5pPr marL="1028700" indent="0" algn="ctr">
              <a:buNone/>
            </a:lvl5pPr>
            <a:lvl6pPr marL="1285875" indent="0" algn="ctr">
              <a:buNone/>
            </a:lvl6pPr>
            <a:lvl7pPr marL="1543050" indent="0" algn="ctr">
              <a:buNone/>
            </a:lvl7pPr>
            <a:lvl8pPr marL="1800225" indent="0" algn="ctr">
              <a:buNone/>
            </a:lvl8pPr>
            <a:lvl9pPr marL="20574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62CAA80-367C-4A1C-93DC-2BD15F69431D}" type="datetime1">
              <a:rPr lang="en-US" smtClean="0"/>
              <a:pPr/>
              <a:t>9/29/2016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580535" y="667956"/>
            <a:ext cx="132504" cy="99363"/>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51435" tIns="25718" rIns="51435" bIns="25718" anchor="ctr"/>
          <a:lstStyle>
            <a:extLst/>
          </a:lstStyle>
          <a:p>
            <a:pPr algn="ctr" eaLnBrk="1" latinLnBrk="0" hangingPunct="1"/>
            <a:endParaRPr kumimoji="0" lang="en-US"/>
          </a:p>
        </p:txBody>
      </p:sp>
      <p:sp>
        <p:nvSpPr>
          <p:cNvPr id="9" name="Oval 8"/>
          <p:cNvSpPr/>
          <p:nvPr/>
        </p:nvSpPr>
        <p:spPr>
          <a:xfrm>
            <a:off x="729061" y="635458"/>
            <a:ext cx="40327" cy="30241"/>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51435" tIns="25718" rIns="51435" bIns="25718"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06C2B4-DC7F-4875-9741-D6225B82FC12}" type="datetime1">
              <a:rPr lang="en-US" smtClean="0"/>
              <a:pPr/>
              <a:t>9/29/2016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320778" y="129755"/>
            <a:ext cx="1152208" cy="276457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720130" y="129755"/>
            <a:ext cx="3504631" cy="276457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0D4CEE-B3D4-4B77-B4E9-AE76E3FFC630}" type="datetime1">
              <a:rPr lang="en-US" smtClean="0"/>
              <a:pPr/>
              <a:t>9/29/2016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E63BCE-A7DC-477E-B0BE-E6A79828F25C}" type="datetime1">
              <a:rPr lang="en-US" smtClean="0"/>
              <a:pPr/>
              <a:t>9/29/2016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438300" y="-26"/>
            <a:ext cx="4320779" cy="324011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
        <p:nvSpPr>
          <p:cNvPr id="2" name="Title 1"/>
          <p:cNvSpPr>
            <a:spLocks noGrp="1"/>
          </p:cNvSpPr>
          <p:nvPr>
            <p:ph type="title"/>
          </p:nvPr>
        </p:nvSpPr>
        <p:spPr>
          <a:xfrm>
            <a:off x="1624476" y="1228534"/>
            <a:ext cx="4032727" cy="1080029"/>
          </a:xfrm>
        </p:spPr>
        <p:txBody>
          <a:bodyPr anchor="t"/>
          <a:lstStyle>
            <a:lvl1pPr algn="l">
              <a:lnSpc>
                <a:spcPts val="2531"/>
              </a:lnSpc>
              <a:buNone/>
              <a:defRPr sz="23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624476" y="504014"/>
            <a:ext cx="4032727" cy="713269"/>
          </a:xfrm>
        </p:spPr>
        <p:txBody>
          <a:bodyPr anchor="b"/>
          <a:lstStyle>
            <a:lvl1pPr marL="10287" indent="0">
              <a:lnSpc>
                <a:spcPts val="1294"/>
              </a:lnSpc>
              <a:spcBef>
                <a:spcPts val="0"/>
              </a:spcBef>
              <a:buNone/>
              <a:defRPr sz="1100">
                <a:solidFill>
                  <a:schemeClr val="tx2">
                    <a:shade val="30000"/>
                    <a:satMod val="150000"/>
                  </a:schemeClr>
                </a:solidFill>
              </a:defRPr>
            </a:lvl1pPr>
            <a:lvl2pPr>
              <a:buNone/>
              <a:defRPr sz="1000">
                <a:solidFill>
                  <a:schemeClr val="tx1">
                    <a:tint val="75000"/>
                  </a:schemeClr>
                </a:solidFill>
              </a:defRPr>
            </a:lvl2pPr>
            <a:lvl3pPr>
              <a:buNone/>
              <a:defRPr sz="900">
                <a:solidFill>
                  <a:schemeClr val="tx1">
                    <a:tint val="75000"/>
                  </a:schemeClr>
                </a:solidFill>
              </a:defRPr>
            </a:lvl3pPr>
            <a:lvl4pPr>
              <a:buNone/>
              <a:defRPr sz="800">
                <a:solidFill>
                  <a:schemeClr val="tx1">
                    <a:tint val="75000"/>
                  </a:schemeClr>
                </a:solidFill>
              </a:defRPr>
            </a:lvl4pPr>
            <a:lvl5pPr>
              <a:buNone/>
              <a:defRPr sz="8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CF94B38-EAE2-4D19-98DB-DD756F210902}" type="datetime1">
              <a:rPr lang="en-US" smtClean="0"/>
              <a:pPr/>
              <a:t>9/29/2016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1440259" y="0"/>
            <a:ext cx="48009" cy="324011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
        <p:nvSpPr>
          <p:cNvPr id="8" name="Oval 7"/>
          <p:cNvSpPr/>
          <p:nvPr/>
        </p:nvSpPr>
        <p:spPr>
          <a:xfrm>
            <a:off x="1368638" y="1329795"/>
            <a:ext cx="132504" cy="99363"/>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51435" tIns="25718" rIns="51435" bIns="25718" anchor="ctr"/>
          <a:lstStyle>
            <a:extLst/>
          </a:lstStyle>
          <a:p>
            <a:pPr algn="ctr" eaLnBrk="1" latinLnBrk="0" hangingPunct="1"/>
            <a:endParaRPr kumimoji="0" lang="en-US"/>
          </a:p>
        </p:txBody>
      </p:sp>
      <p:sp>
        <p:nvSpPr>
          <p:cNvPr id="9" name="Oval 8"/>
          <p:cNvSpPr/>
          <p:nvPr/>
        </p:nvSpPr>
        <p:spPr>
          <a:xfrm>
            <a:off x="1517164" y="1297297"/>
            <a:ext cx="40327" cy="30241"/>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51435" tIns="25718" rIns="51435" bIns="25718"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04483" y="129603"/>
            <a:ext cx="4724051" cy="540015"/>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904483" y="720019"/>
            <a:ext cx="2304415" cy="2203260"/>
          </a:xfrm>
        </p:spPr>
        <p:txBody>
          <a:bodyPr/>
          <a:lstStyle>
            <a:lvl1pPr>
              <a:defRPr sz="1600"/>
            </a:lvl1pPr>
            <a:lvl2pPr>
              <a:defRPr sz="1400"/>
            </a:lvl2pPr>
            <a:lvl3pPr>
              <a:defRPr sz="1100"/>
            </a:lvl3pPr>
            <a:lvl4pPr>
              <a:defRPr sz="1000"/>
            </a:lvl4pPr>
            <a:lvl5pPr>
              <a:defRPr sz="1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3324119" y="720019"/>
            <a:ext cx="2304415" cy="2203260"/>
          </a:xfrm>
        </p:spPr>
        <p:txBody>
          <a:bodyPr/>
          <a:lstStyle>
            <a:lvl1pPr>
              <a:defRPr sz="1600"/>
            </a:lvl1pPr>
            <a:lvl2pPr>
              <a:defRPr sz="1400"/>
            </a:lvl2pPr>
            <a:lvl3pPr>
              <a:defRPr sz="1100"/>
            </a:lvl3pPr>
            <a:lvl4pPr>
              <a:defRPr sz="1000"/>
            </a:lvl4pPr>
            <a:lvl5pPr>
              <a:defRPr sz="1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840820-3D54-44B1-82CB-5203273EA963}" type="datetime1">
              <a:rPr lang="en-US" smtClean="0"/>
              <a:pPr/>
              <a:t>9/29/2016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8052" y="2438020"/>
            <a:ext cx="5184934" cy="540015"/>
          </a:xfrm>
        </p:spPr>
        <p:txBody>
          <a:bodyPr anchor="ctr"/>
          <a:lstStyle>
            <a:lvl1pPr algn="ctr">
              <a:defRPr sz="2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88052" y="155096"/>
            <a:ext cx="2534857" cy="302408"/>
          </a:xfrm>
          <a:solidFill>
            <a:schemeClr val="bg1"/>
          </a:solidFill>
          <a:ln w="10795">
            <a:solidFill>
              <a:schemeClr val="bg1"/>
            </a:solidFill>
            <a:miter lim="800000"/>
          </a:ln>
        </p:spPr>
        <p:txBody>
          <a:bodyPr anchor="ctr"/>
          <a:lstStyle>
            <a:lvl1pPr marL="36005" indent="0" algn="l">
              <a:lnSpc>
                <a:spcPct val="100000"/>
              </a:lnSpc>
              <a:spcBef>
                <a:spcPts val="56"/>
              </a:spcBef>
              <a:buNone/>
              <a:defRPr sz="1100" b="0">
                <a:solidFill>
                  <a:schemeClr val="tx1"/>
                </a:solidFill>
              </a:defRPr>
            </a:lvl1pPr>
            <a:lvl2pPr>
              <a:buNone/>
              <a:defRPr sz="1100" b="1"/>
            </a:lvl2pPr>
            <a:lvl3pPr>
              <a:buNone/>
              <a:defRPr sz="1000" b="1"/>
            </a:lvl3pPr>
            <a:lvl4pPr>
              <a:buNone/>
              <a:defRPr sz="900" b="1"/>
            </a:lvl4pPr>
            <a:lvl5pPr>
              <a:buNone/>
              <a:defRPr sz="9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2938129" y="155096"/>
            <a:ext cx="2534857" cy="302408"/>
          </a:xfrm>
          <a:solidFill>
            <a:schemeClr val="bg1"/>
          </a:solidFill>
          <a:ln w="10795">
            <a:solidFill>
              <a:schemeClr val="bg1"/>
            </a:solidFill>
            <a:miter lim="800000"/>
          </a:ln>
        </p:spPr>
        <p:txBody>
          <a:bodyPr anchor="ctr"/>
          <a:lstStyle>
            <a:lvl1pPr marL="36005" indent="0" algn="l">
              <a:lnSpc>
                <a:spcPct val="100000"/>
              </a:lnSpc>
              <a:spcBef>
                <a:spcPts val="56"/>
              </a:spcBef>
              <a:buNone/>
              <a:defRPr sz="1100" b="0">
                <a:solidFill>
                  <a:schemeClr val="tx1"/>
                </a:solidFill>
              </a:defRPr>
            </a:lvl1pPr>
            <a:lvl2pPr>
              <a:buNone/>
              <a:defRPr sz="1100" b="1"/>
            </a:lvl2pPr>
            <a:lvl3pPr>
              <a:buNone/>
              <a:defRPr sz="1000" b="1"/>
            </a:lvl3pPr>
            <a:lvl4pPr>
              <a:buNone/>
              <a:defRPr sz="900" b="1"/>
            </a:lvl4pPr>
            <a:lvl5pPr>
              <a:buNone/>
              <a:defRPr sz="9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88052" y="457966"/>
            <a:ext cx="2534857" cy="1944053"/>
          </a:xfrm>
          <a:ln w="10795">
            <a:solidFill>
              <a:schemeClr val="bg1"/>
            </a:solidFill>
            <a:prstDash val="dash"/>
            <a:miter lim="800000"/>
          </a:ln>
        </p:spPr>
        <p:txBody>
          <a:bodyPr/>
          <a:lstStyle>
            <a:lvl1pPr marL="221171" indent="-154305">
              <a:lnSpc>
                <a:spcPct val="100000"/>
              </a:lnSpc>
              <a:spcBef>
                <a:spcPts val="394"/>
              </a:spcBef>
              <a:defRPr sz="1400"/>
            </a:lvl1pPr>
            <a:lvl2pPr>
              <a:lnSpc>
                <a:spcPct val="100000"/>
              </a:lnSpc>
              <a:spcBef>
                <a:spcPts val="394"/>
              </a:spcBef>
              <a:defRPr sz="1100"/>
            </a:lvl2pPr>
            <a:lvl3pPr>
              <a:lnSpc>
                <a:spcPct val="100000"/>
              </a:lnSpc>
              <a:spcBef>
                <a:spcPts val="394"/>
              </a:spcBef>
              <a:defRPr sz="1000"/>
            </a:lvl3pPr>
            <a:lvl4pPr>
              <a:lnSpc>
                <a:spcPct val="100000"/>
              </a:lnSpc>
              <a:spcBef>
                <a:spcPts val="394"/>
              </a:spcBef>
              <a:defRPr sz="900"/>
            </a:lvl4pPr>
            <a:lvl5pPr>
              <a:lnSpc>
                <a:spcPct val="100000"/>
              </a:lnSpc>
              <a:spcBef>
                <a:spcPts val="394"/>
              </a:spcBef>
              <a:defRPr sz="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938129" y="457966"/>
            <a:ext cx="2534857" cy="1944053"/>
          </a:xfrm>
          <a:ln w="10795">
            <a:solidFill>
              <a:schemeClr val="bg1"/>
            </a:solidFill>
            <a:prstDash val="dash"/>
            <a:miter lim="800000"/>
          </a:ln>
        </p:spPr>
        <p:txBody>
          <a:bodyPr/>
          <a:lstStyle>
            <a:lvl1pPr marL="221171" indent="-154305">
              <a:lnSpc>
                <a:spcPct val="100000"/>
              </a:lnSpc>
              <a:spcBef>
                <a:spcPts val="394"/>
              </a:spcBef>
              <a:defRPr sz="1400"/>
            </a:lvl1pPr>
            <a:lvl2pPr>
              <a:lnSpc>
                <a:spcPct val="100000"/>
              </a:lnSpc>
              <a:spcBef>
                <a:spcPts val="394"/>
              </a:spcBef>
              <a:defRPr sz="1100"/>
            </a:lvl2pPr>
            <a:lvl3pPr>
              <a:lnSpc>
                <a:spcPct val="100000"/>
              </a:lnSpc>
              <a:spcBef>
                <a:spcPts val="394"/>
              </a:spcBef>
              <a:defRPr sz="1000"/>
            </a:lvl3pPr>
            <a:lvl4pPr>
              <a:lnSpc>
                <a:spcPct val="100000"/>
              </a:lnSpc>
              <a:spcBef>
                <a:spcPts val="394"/>
              </a:spcBef>
              <a:defRPr sz="900"/>
            </a:lvl4pPr>
            <a:lvl5pPr>
              <a:lnSpc>
                <a:spcPct val="100000"/>
              </a:lnSpc>
              <a:spcBef>
                <a:spcPts val="394"/>
              </a:spcBef>
              <a:defRPr sz="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B29F1D0-8E47-4575-9B6E-9B9F3550FD15}" type="datetime1">
              <a:rPr lang="en-US" smtClean="0"/>
              <a:pPr/>
              <a:t>9/29/2016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04483" y="129603"/>
            <a:ext cx="4724051" cy="540015"/>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7924534-44C9-4111-9A94-1A6C96ACC8E4}" type="datetime1">
              <a:rPr lang="en-US" smtClean="0"/>
              <a:pPr/>
              <a:t>9/29/2016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639475" y="0"/>
            <a:ext cx="5121563" cy="3240088"/>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49BD645-CAB4-4E62-9C99-A8FEC5C0926E}" type="datetime1">
              <a:rPr lang="en-US" smtClean="0"/>
              <a:pPr/>
              <a:t>9/29/2016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639475" y="-26"/>
            <a:ext cx="46088" cy="324011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8052" y="102418"/>
            <a:ext cx="2400433" cy="549015"/>
          </a:xfrm>
          <a:ln>
            <a:noFill/>
          </a:ln>
        </p:spPr>
        <p:txBody>
          <a:bodyPr anchor="b"/>
          <a:lstStyle>
            <a:lvl1pPr algn="l">
              <a:lnSpc>
                <a:spcPts val="1125"/>
              </a:lnSpc>
              <a:buNone/>
              <a:defRPr sz="1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288052" y="664725"/>
            <a:ext cx="2400433" cy="330009"/>
          </a:xfrm>
        </p:spPr>
        <p:txBody>
          <a:bodyPr/>
          <a:lstStyle>
            <a:lvl1pPr marL="25718" indent="0">
              <a:lnSpc>
                <a:spcPct val="100000"/>
              </a:lnSpc>
              <a:spcBef>
                <a:spcPts val="0"/>
              </a:spcBef>
              <a:buNone/>
              <a:defRPr sz="800"/>
            </a:lvl1pPr>
            <a:lvl2pPr>
              <a:buNone/>
              <a:defRPr sz="700"/>
            </a:lvl2pPr>
            <a:lvl3pPr>
              <a:buNone/>
              <a:defRPr sz="600"/>
            </a:lvl3pPr>
            <a:lvl4pPr>
              <a:buNone/>
              <a:defRPr sz="500"/>
            </a:lvl4pPr>
            <a:lvl5pPr>
              <a:buNone/>
              <a:defRPr sz="5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88052" y="1008028"/>
            <a:ext cx="5136926" cy="1886301"/>
          </a:xfrm>
        </p:spPr>
        <p:txBody>
          <a:bodyPr/>
          <a:lstStyle>
            <a:lvl1pPr>
              <a:defRPr sz="1800"/>
            </a:lvl1pPr>
            <a:lvl2pPr>
              <a:defRPr sz="1600"/>
            </a:lvl2pPr>
            <a:lvl3pPr>
              <a:defRPr sz="1400"/>
            </a:lvl3pPr>
            <a:lvl4pPr>
              <a:defRPr sz="1100"/>
            </a:lvl4pPr>
            <a:lvl5pPr>
              <a:defRPr sz="11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A427AD1-2FE3-41FC-890C-57902419DA0C}" type="datetime1">
              <a:rPr lang="en-US" smtClean="0"/>
              <a:pPr/>
              <a:t>9/29/2016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08949" y="504014"/>
            <a:ext cx="1728311" cy="936025"/>
          </a:xfrm>
        </p:spPr>
        <p:txBody>
          <a:bodyPr anchor="b">
            <a:noAutofit/>
          </a:bodyPr>
          <a:lstStyle>
            <a:lvl1pPr algn="l">
              <a:buNone/>
              <a:defRPr sz="12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1C9E886-11C6-4C1B-97C2-D71733C194BD}" type="datetime1">
              <a:rPr lang="en-US" smtClean="0"/>
              <a:pPr/>
              <a:t>9/29/2016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480087" y="504014"/>
            <a:ext cx="2880519" cy="2160059"/>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51435" tIns="154305" rIns="51435" bIns="25718" rtlCol="0" anchor="t">
            <a:normAutofit/>
          </a:bodyPr>
          <a:lstStyle>
            <a:extLst/>
          </a:lstStyle>
          <a:p>
            <a:pPr marL="0" indent="-159449" algn="l" rtl="0" eaLnBrk="1" latinLnBrk="0" hangingPunct="1">
              <a:lnSpc>
                <a:spcPts val="1688"/>
              </a:lnSpc>
              <a:spcBef>
                <a:spcPts val="338"/>
              </a:spcBef>
              <a:buClr>
                <a:schemeClr val="accent1"/>
              </a:buClr>
              <a:buSzPct val="80000"/>
              <a:buFont typeface="Wingdings 2"/>
              <a:buNone/>
            </a:pPr>
            <a:endParaRPr kumimoji="0" lang="en-US" sz="1800" kern="1200">
              <a:solidFill>
                <a:schemeClr val="tx1"/>
              </a:solidFill>
              <a:latin typeface="+mn-lt"/>
              <a:ea typeface="+mn-ea"/>
              <a:cs typeface="+mn-cs"/>
            </a:endParaRPr>
          </a:p>
        </p:txBody>
      </p:sp>
      <p:sp>
        <p:nvSpPr>
          <p:cNvPr id="3" name="Picture Placeholder 2"/>
          <p:cNvSpPr>
            <a:spLocks noGrp="1"/>
          </p:cNvSpPr>
          <p:nvPr>
            <p:ph type="pic" idx="1"/>
          </p:nvPr>
        </p:nvSpPr>
        <p:spPr>
          <a:xfrm>
            <a:off x="528095" y="540017"/>
            <a:ext cx="2784502" cy="1660453"/>
          </a:xfrm>
          <a:prstGeom prst="roundRect">
            <a:avLst>
              <a:gd name="adj" fmla="val 783"/>
            </a:avLst>
          </a:prstGeom>
          <a:solidFill>
            <a:schemeClr val="bg2"/>
          </a:solidFill>
          <a:ln w="127000">
            <a:noFill/>
            <a:miter lim="800000"/>
          </a:ln>
          <a:effectLst/>
        </p:spPr>
        <p:txBody>
          <a:bodyPr lIns="51435" tIns="154305" anchor="t"/>
          <a:lstStyle>
            <a:lvl1pPr marL="0" indent="0" algn="l" eaLnBrk="1" latinLnBrk="0" hangingPunct="1">
              <a:buNone/>
              <a:defRPr sz="18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249950" y="450882"/>
            <a:ext cx="432078" cy="9652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
        <p:nvSpPr>
          <p:cNvPr id="10" name="Flowchart: Process 9"/>
          <p:cNvSpPr/>
          <p:nvPr/>
        </p:nvSpPr>
        <p:spPr>
          <a:xfrm rot="2103354" flipH="1">
            <a:off x="3152484" y="442588"/>
            <a:ext cx="409034" cy="9652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528095" y="2268061"/>
            <a:ext cx="2784502" cy="360010"/>
          </a:xfrm>
        </p:spPr>
        <p:txBody>
          <a:bodyPr anchor="ctr"/>
          <a:lstStyle>
            <a:lvl1pPr marL="0" indent="0" algn="l">
              <a:lnSpc>
                <a:spcPts val="900"/>
              </a:lnSpc>
              <a:spcBef>
                <a:spcPts val="0"/>
              </a:spcBef>
              <a:buNone/>
              <a:defRPr sz="800">
                <a:solidFill>
                  <a:srgbClr val="777777"/>
                </a:solidFill>
              </a:defRPr>
            </a:lvl1pPr>
            <a:lvl2pPr>
              <a:defRPr sz="700"/>
            </a:lvl2pPr>
            <a:lvl3pPr>
              <a:defRPr sz="600"/>
            </a:lvl3pPr>
            <a:lvl4pPr>
              <a:defRPr sz="500"/>
            </a:lvl4pPr>
            <a:lvl5pPr>
              <a:defRPr sz="500"/>
            </a:lvl5pPr>
            <a:extLst/>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514062" y="-385485"/>
            <a:ext cx="1032556" cy="774298"/>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
        <p:nvSpPr>
          <p:cNvPr id="8" name="Oval 7"/>
          <p:cNvSpPr/>
          <p:nvPr/>
        </p:nvSpPr>
        <p:spPr>
          <a:xfrm>
            <a:off x="106360" y="9970"/>
            <a:ext cx="1072440" cy="80420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
        <p:nvSpPr>
          <p:cNvPr id="11" name="Donut 10"/>
          <p:cNvSpPr/>
          <p:nvPr/>
        </p:nvSpPr>
        <p:spPr>
          <a:xfrm rot="2315675">
            <a:off x="115222" y="498475"/>
            <a:ext cx="709241" cy="520939"/>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
        <p:nvSpPr>
          <p:cNvPr id="12" name="Rectangle 11"/>
          <p:cNvSpPr/>
          <p:nvPr/>
        </p:nvSpPr>
        <p:spPr>
          <a:xfrm>
            <a:off x="638145" y="-26"/>
            <a:ext cx="5122893" cy="324011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
        <p:nvSpPr>
          <p:cNvPr id="5" name="Title Placeholder 4"/>
          <p:cNvSpPr>
            <a:spLocks noGrp="1"/>
          </p:cNvSpPr>
          <p:nvPr>
            <p:ph type="title"/>
          </p:nvPr>
        </p:nvSpPr>
        <p:spPr>
          <a:xfrm>
            <a:off x="904483" y="129754"/>
            <a:ext cx="4724051" cy="540015"/>
          </a:xfrm>
          <a:prstGeom prst="rect">
            <a:avLst/>
          </a:prstGeom>
        </p:spPr>
        <p:txBody>
          <a:bodyPr lIns="51435" tIns="25718" rIns="51435" bIns="25718"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904483" y="684018"/>
            <a:ext cx="4724051" cy="2268062"/>
          </a:xfrm>
          <a:prstGeom prst="rect">
            <a:avLst/>
          </a:prstGeom>
        </p:spPr>
        <p:txBody>
          <a:bodyPr lIns="51435" tIns="25718" rIns="51435" bIns="25718">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2256407" y="2979081"/>
            <a:ext cx="1344242" cy="225006"/>
          </a:xfrm>
          <a:prstGeom prst="rect">
            <a:avLst/>
          </a:prstGeom>
        </p:spPr>
        <p:txBody>
          <a:bodyPr lIns="51435" tIns="25718" rIns="51435" bIns="25718" anchor="b"/>
          <a:lstStyle>
            <a:lvl1pPr algn="r" eaLnBrk="1" latinLnBrk="0" hangingPunct="1">
              <a:defRPr kumimoji="0" sz="700">
                <a:solidFill>
                  <a:schemeClr val="bg2">
                    <a:shade val="50000"/>
                    <a:satMod val="200000"/>
                  </a:schemeClr>
                </a:solidFill>
              </a:defRPr>
            </a:lvl1pPr>
            <a:extLst/>
          </a:lstStyle>
          <a:p>
            <a:fld id="{89795065-849A-453B-8D27-3125EB447C4F}" type="datetime1">
              <a:rPr lang="en-US" smtClean="0"/>
              <a:pPr/>
              <a:t>9/29/2016</a:t>
            </a:fld>
            <a:endParaRPr lang="en-US"/>
          </a:p>
        </p:txBody>
      </p:sp>
      <p:sp>
        <p:nvSpPr>
          <p:cNvPr id="10" name="Footer Placeholder 9"/>
          <p:cNvSpPr>
            <a:spLocks noGrp="1"/>
          </p:cNvSpPr>
          <p:nvPr>
            <p:ph type="ftr" sz="quarter" idx="3"/>
          </p:nvPr>
        </p:nvSpPr>
        <p:spPr>
          <a:xfrm>
            <a:off x="3600649" y="2979081"/>
            <a:ext cx="1824329" cy="225006"/>
          </a:xfrm>
          <a:prstGeom prst="rect">
            <a:avLst/>
          </a:prstGeom>
        </p:spPr>
        <p:txBody>
          <a:bodyPr lIns="51435" tIns="25718" rIns="51435" bIns="25718" anchor="b"/>
          <a:lstStyle>
            <a:lvl1pPr eaLnBrk="1" latinLnBrk="0" hangingPunct="1">
              <a:defRPr kumimoji="0" sz="7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5426898" y="2979081"/>
            <a:ext cx="288052" cy="225006"/>
          </a:xfrm>
          <a:prstGeom prst="rect">
            <a:avLst/>
          </a:prstGeom>
        </p:spPr>
        <p:txBody>
          <a:bodyPr lIns="51435" tIns="25718" rIns="51435" bIns="25718" anchor="b"/>
          <a:lstStyle>
            <a:lvl1pPr algn="ctr" eaLnBrk="1" latinLnBrk="0" hangingPunct="1">
              <a:defRPr kumimoji="0" sz="7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639475" y="-26"/>
            <a:ext cx="46088" cy="324011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51435" tIns="25718" rIns="51435" bIns="25718"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hf hdr="0" ftr="0" dt="0"/>
  <p:txStyles>
    <p:titleStyle>
      <a:lvl1pPr algn="l" rtl="0" eaLnBrk="1" latinLnBrk="0" hangingPunct="1">
        <a:spcBef>
          <a:spcPct val="0"/>
        </a:spcBef>
        <a:buNone/>
        <a:defRPr kumimoji="0" sz="2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205740" indent="-159449" algn="l" rtl="0" eaLnBrk="1" latinLnBrk="0" hangingPunct="1">
        <a:lnSpc>
          <a:spcPct val="100000"/>
        </a:lnSpc>
        <a:spcBef>
          <a:spcPts val="338"/>
        </a:spcBef>
        <a:buClr>
          <a:schemeClr val="accent1"/>
        </a:buClr>
        <a:buSzPct val="80000"/>
        <a:buFont typeface="Wingdings 2"/>
        <a:buChar char=""/>
        <a:defRPr kumimoji="0" sz="1800" kern="1200">
          <a:solidFill>
            <a:schemeClr val="tx1"/>
          </a:solidFill>
          <a:latin typeface="+mn-lt"/>
          <a:ea typeface="+mn-ea"/>
          <a:cs typeface="+mn-cs"/>
        </a:defRPr>
      </a:lvl1pPr>
      <a:lvl2pPr marL="360045" indent="-133731" algn="l" rtl="0" eaLnBrk="1" latinLnBrk="0" hangingPunct="1">
        <a:lnSpc>
          <a:spcPct val="100000"/>
        </a:lnSpc>
        <a:spcBef>
          <a:spcPts val="309"/>
        </a:spcBef>
        <a:buClr>
          <a:schemeClr val="accent1"/>
        </a:buClr>
        <a:buFont typeface="Verdana"/>
        <a:buChar char="◦"/>
        <a:defRPr kumimoji="0" sz="1600" kern="1200">
          <a:solidFill>
            <a:schemeClr val="tx1"/>
          </a:solidFill>
          <a:latin typeface="+mn-lt"/>
          <a:ea typeface="+mn-ea"/>
          <a:cs typeface="+mn-cs"/>
        </a:defRPr>
      </a:lvl2pPr>
      <a:lvl3pPr marL="498920" indent="-128588" algn="l" rtl="0" eaLnBrk="1" latinLnBrk="0" hangingPunct="1">
        <a:lnSpc>
          <a:spcPct val="100000"/>
        </a:lnSpc>
        <a:spcBef>
          <a:spcPct val="20000"/>
        </a:spcBef>
        <a:buClr>
          <a:schemeClr val="accent2"/>
        </a:buClr>
        <a:buFont typeface="Wingdings 2"/>
        <a:buChar char=""/>
        <a:defRPr kumimoji="0" sz="1400" kern="1200">
          <a:solidFill>
            <a:schemeClr val="tx1"/>
          </a:solidFill>
          <a:latin typeface="+mn-lt"/>
          <a:ea typeface="+mn-ea"/>
          <a:cs typeface="+mn-cs"/>
        </a:defRPr>
      </a:lvl3pPr>
      <a:lvl4pPr marL="617220" indent="-97727" algn="l" rtl="0" eaLnBrk="1" latinLnBrk="0" hangingPunct="1">
        <a:lnSpc>
          <a:spcPct val="100000"/>
        </a:lnSpc>
        <a:spcBef>
          <a:spcPct val="20000"/>
        </a:spcBef>
        <a:buClr>
          <a:schemeClr val="accent3"/>
        </a:buClr>
        <a:buFont typeface="Wingdings 2"/>
        <a:buChar char=""/>
        <a:defRPr kumimoji="0" sz="1100" kern="1200">
          <a:solidFill>
            <a:schemeClr val="tx1"/>
          </a:solidFill>
          <a:latin typeface="+mn-lt"/>
          <a:ea typeface="+mn-ea"/>
          <a:cs typeface="+mn-cs"/>
        </a:defRPr>
      </a:lvl4pPr>
      <a:lvl5pPr marL="730377" indent="-102870" algn="l" rtl="0" eaLnBrk="1" latinLnBrk="0" hangingPunct="1">
        <a:lnSpc>
          <a:spcPct val="100000"/>
        </a:lnSpc>
        <a:spcBef>
          <a:spcPct val="20000"/>
        </a:spcBef>
        <a:buClr>
          <a:schemeClr val="accent4"/>
        </a:buClr>
        <a:buFont typeface="Wingdings 2"/>
        <a:buChar char=""/>
        <a:defRPr kumimoji="0" sz="1100" kern="1200">
          <a:solidFill>
            <a:schemeClr val="tx1"/>
          </a:solidFill>
          <a:latin typeface="+mn-lt"/>
          <a:ea typeface="+mn-ea"/>
          <a:cs typeface="+mn-cs"/>
        </a:defRPr>
      </a:lvl5pPr>
      <a:lvl6pPr marL="848678" indent="-102870" algn="l" rtl="0" eaLnBrk="1" latinLnBrk="0" hangingPunct="1">
        <a:lnSpc>
          <a:spcPct val="100000"/>
        </a:lnSpc>
        <a:spcBef>
          <a:spcPct val="20000"/>
        </a:spcBef>
        <a:buClr>
          <a:schemeClr val="accent5"/>
        </a:buClr>
        <a:buFont typeface="Wingdings 2"/>
        <a:buChar char=""/>
        <a:defRPr kumimoji="0" sz="1100" kern="1200">
          <a:solidFill>
            <a:schemeClr val="tx1"/>
          </a:solidFill>
          <a:latin typeface="+mn-lt"/>
          <a:ea typeface="+mn-ea"/>
          <a:cs typeface="+mn-cs"/>
        </a:defRPr>
      </a:lvl6pPr>
      <a:lvl7pPr marL="966978" indent="-102870" algn="l" rtl="0" eaLnBrk="1" latinLnBrk="0" hangingPunct="1">
        <a:lnSpc>
          <a:spcPct val="100000"/>
        </a:lnSpc>
        <a:spcBef>
          <a:spcPct val="20000"/>
        </a:spcBef>
        <a:buClr>
          <a:schemeClr val="accent6"/>
        </a:buClr>
        <a:buFont typeface="Wingdings 2"/>
        <a:buChar char=""/>
        <a:defRPr kumimoji="0" sz="1100" kern="1200">
          <a:solidFill>
            <a:schemeClr val="tx1"/>
          </a:solidFill>
          <a:latin typeface="+mn-lt"/>
          <a:ea typeface="+mn-ea"/>
          <a:cs typeface="+mn-cs"/>
        </a:defRPr>
      </a:lvl7pPr>
      <a:lvl8pPr marL="1080135" indent="-102870" algn="l" rtl="0" eaLnBrk="1" latinLnBrk="0" hangingPunct="1">
        <a:lnSpc>
          <a:spcPct val="100000"/>
        </a:lnSpc>
        <a:spcBef>
          <a:spcPct val="20000"/>
        </a:spcBef>
        <a:buClr>
          <a:schemeClr val="accent6"/>
        </a:buClr>
        <a:buFont typeface="Wingdings 2"/>
        <a:buChar char=""/>
        <a:defRPr kumimoji="0" sz="1100" kern="1200">
          <a:solidFill>
            <a:schemeClr val="tx1"/>
          </a:solidFill>
          <a:latin typeface="+mn-lt"/>
          <a:ea typeface="+mn-ea"/>
          <a:cs typeface="+mn-cs"/>
        </a:defRPr>
      </a:lvl8pPr>
      <a:lvl9pPr marL="1198436" indent="-102870" algn="l" rtl="0" eaLnBrk="1" latinLnBrk="0" hangingPunct="1">
        <a:lnSpc>
          <a:spcPct val="100000"/>
        </a:lnSpc>
        <a:spcBef>
          <a:spcPct val="20000"/>
        </a:spcBef>
        <a:buClr>
          <a:schemeClr val="accent6"/>
        </a:buClr>
        <a:buFont typeface="Wingdings 2"/>
        <a:buChar char=""/>
        <a:defRPr kumimoji="0" sz="11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257175" algn="l" rtl="0" eaLnBrk="1" latinLnBrk="0" hangingPunct="1">
        <a:defRPr kumimoji="0" kern="1200">
          <a:solidFill>
            <a:schemeClr val="tx1"/>
          </a:solidFill>
          <a:latin typeface="+mn-lt"/>
          <a:ea typeface="+mn-ea"/>
          <a:cs typeface="+mn-cs"/>
        </a:defRPr>
      </a:lvl2pPr>
      <a:lvl3pPr marL="514350" algn="l" rtl="0" eaLnBrk="1" latinLnBrk="0" hangingPunct="1">
        <a:defRPr kumimoji="0" kern="1200">
          <a:solidFill>
            <a:schemeClr val="tx1"/>
          </a:solidFill>
          <a:latin typeface="+mn-lt"/>
          <a:ea typeface="+mn-ea"/>
          <a:cs typeface="+mn-cs"/>
        </a:defRPr>
      </a:lvl3pPr>
      <a:lvl4pPr marL="771525" algn="l" rtl="0" eaLnBrk="1" latinLnBrk="0" hangingPunct="1">
        <a:defRPr kumimoji="0" kern="1200">
          <a:solidFill>
            <a:schemeClr val="tx1"/>
          </a:solidFill>
          <a:latin typeface="+mn-lt"/>
          <a:ea typeface="+mn-ea"/>
          <a:cs typeface="+mn-cs"/>
        </a:defRPr>
      </a:lvl4pPr>
      <a:lvl5pPr marL="1028700" algn="l" rtl="0" eaLnBrk="1" latinLnBrk="0" hangingPunct="1">
        <a:defRPr kumimoji="0" kern="1200">
          <a:solidFill>
            <a:schemeClr val="tx1"/>
          </a:solidFill>
          <a:latin typeface="+mn-lt"/>
          <a:ea typeface="+mn-ea"/>
          <a:cs typeface="+mn-cs"/>
        </a:defRPr>
      </a:lvl5pPr>
      <a:lvl6pPr marL="1285875" algn="l" rtl="0" eaLnBrk="1" latinLnBrk="0" hangingPunct="1">
        <a:defRPr kumimoji="0" kern="1200">
          <a:solidFill>
            <a:schemeClr val="tx1"/>
          </a:solidFill>
          <a:latin typeface="+mn-lt"/>
          <a:ea typeface="+mn-ea"/>
          <a:cs typeface="+mn-cs"/>
        </a:defRPr>
      </a:lvl6pPr>
      <a:lvl7pPr marL="1543050" algn="l" rtl="0" eaLnBrk="1" latinLnBrk="0" hangingPunct="1">
        <a:defRPr kumimoji="0" kern="1200">
          <a:solidFill>
            <a:schemeClr val="tx1"/>
          </a:solidFill>
          <a:latin typeface="+mn-lt"/>
          <a:ea typeface="+mn-ea"/>
          <a:cs typeface="+mn-cs"/>
        </a:defRPr>
      </a:lvl7pPr>
      <a:lvl8pPr marL="1800225" algn="l" rtl="0" eaLnBrk="1" latinLnBrk="0" hangingPunct="1">
        <a:defRPr kumimoji="0" kern="1200">
          <a:solidFill>
            <a:schemeClr val="tx1"/>
          </a:solidFill>
          <a:latin typeface="+mn-lt"/>
          <a:ea typeface="+mn-ea"/>
          <a:cs typeface="+mn-cs"/>
        </a:defRPr>
      </a:lvl8pPr>
      <a:lvl9pPr marL="20574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6147" y="170035"/>
            <a:ext cx="4752856" cy="981996"/>
          </a:xfrm>
        </p:spPr>
        <p:txBody>
          <a:bodyPr>
            <a:normAutofit fontScale="90000"/>
          </a:bodyPr>
          <a:lstStyle/>
          <a:p>
            <a:r>
              <a:rPr lang="en-IE" dirty="0" smtClean="0"/>
              <a:t>INTO Conference 2016-</a:t>
            </a:r>
            <a:br>
              <a:rPr lang="en-IE" dirty="0" smtClean="0"/>
            </a:br>
            <a:r>
              <a:rPr lang="en-IE" sz="1800" dirty="0"/>
              <a:t>Gender and Career Progression in Primary Teaching</a:t>
            </a:r>
            <a:r>
              <a:rPr lang="en-IE" dirty="0" smtClean="0"/>
              <a:t>:</a:t>
            </a:r>
            <a:endParaRPr lang="en-IE" dirty="0"/>
          </a:p>
        </p:txBody>
      </p:sp>
      <p:sp>
        <p:nvSpPr>
          <p:cNvPr id="3" name="Subtitle 2"/>
          <p:cNvSpPr>
            <a:spLocks noGrp="1"/>
          </p:cNvSpPr>
          <p:nvPr>
            <p:ph type="subTitle" idx="1"/>
          </p:nvPr>
        </p:nvSpPr>
        <p:spPr>
          <a:xfrm>
            <a:off x="902564" y="1368037"/>
            <a:ext cx="4666441" cy="1548042"/>
          </a:xfrm>
        </p:spPr>
        <p:txBody>
          <a:bodyPr>
            <a:normAutofit/>
          </a:bodyPr>
          <a:lstStyle/>
          <a:p>
            <a:r>
              <a:rPr lang="en-IE" dirty="0" smtClean="0">
                <a:solidFill>
                  <a:schemeClr val="tx1"/>
                </a:solidFill>
              </a:rPr>
              <a:t>The framing of gender inequality and how we read it.</a:t>
            </a:r>
          </a:p>
          <a:p>
            <a:endParaRPr lang="en-IE" dirty="0">
              <a:solidFill>
                <a:schemeClr val="tx1"/>
              </a:solidFill>
            </a:endParaRPr>
          </a:p>
          <a:p>
            <a:endParaRPr lang="en-IE" sz="1400" dirty="0">
              <a:solidFill>
                <a:schemeClr val="tx1"/>
              </a:solidFill>
            </a:endParaRPr>
          </a:p>
          <a:p>
            <a:endParaRPr lang="en-IE" sz="1400" dirty="0">
              <a:solidFill>
                <a:schemeClr val="tx1"/>
              </a:solidFill>
            </a:endParaRPr>
          </a:p>
          <a:p>
            <a:r>
              <a:rPr lang="en-IE" sz="1400" dirty="0">
                <a:solidFill>
                  <a:schemeClr val="tx1"/>
                </a:solidFill>
              </a:rPr>
              <a:t>Dr Maeve O’Brien, St Patrick’s DCU</a:t>
            </a:r>
            <a:endParaRPr lang="en-IE" sz="1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319" y="19845"/>
            <a:ext cx="4729215" cy="609599"/>
          </a:xfrm>
        </p:spPr>
        <p:txBody>
          <a:bodyPr>
            <a:normAutofit/>
          </a:bodyPr>
          <a:lstStyle/>
          <a:p>
            <a:r>
              <a:rPr lang="en-IE" sz="1600" dirty="0"/>
              <a:t>2nd level </a:t>
            </a:r>
            <a:r>
              <a:rPr lang="en-IE" sz="1600" dirty="0" err="1"/>
              <a:t>Principalship</a:t>
            </a:r>
            <a:r>
              <a:rPr lang="en-IE" sz="1600" dirty="0"/>
              <a:t> and Deputy P by gender and sector DES (2005)</a:t>
            </a:r>
            <a:endParaRPr lang="en-IE" sz="1600"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10</a:t>
            </a:fld>
            <a:endParaRPr lang="en-US"/>
          </a:p>
        </p:txBody>
      </p:sp>
      <p:sp>
        <p:nvSpPr>
          <p:cNvPr id="5" name="Rectangle 4"/>
          <p:cNvSpPr/>
          <p:nvPr/>
        </p:nvSpPr>
        <p:spPr>
          <a:xfrm>
            <a:off x="594519" y="629444"/>
            <a:ext cx="4926476" cy="2637259"/>
          </a:xfrm>
          <a:prstGeom prst="rect">
            <a:avLst/>
          </a:prstGeom>
        </p:spPr>
        <p:txBody>
          <a:bodyPr wrap="square" lIns="51433" tIns="25717" rIns="51433" bIns="25717">
            <a:spAutoFit/>
          </a:bodyPr>
          <a:lstStyle/>
          <a:p>
            <a:r>
              <a:rPr lang="en-IE" sz="800" b="1" dirty="0">
                <a:solidFill>
                  <a:srgbClr val="FF0000"/>
                </a:solidFill>
              </a:rPr>
              <a:t>Total Sec and C and C                          Total Sec                                      Total C and C</a:t>
            </a:r>
          </a:p>
          <a:p>
            <a:r>
              <a:rPr lang="en-IE" sz="800" b="1" dirty="0"/>
              <a:t> </a:t>
            </a:r>
            <a:r>
              <a:rPr lang="en-IE" sz="800" b="1" dirty="0">
                <a:solidFill>
                  <a:schemeClr val="tx2">
                    <a:lumMod val="75000"/>
                  </a:schemeClr>
                </a:solidFill>
              </a:rPr>
              <a:t>M          F                                                M             F                                    M            F</a:t>
            </a:r>
          </a:p>
          <a:p>
            <a:r>
              <a:rPr lang="en-IE" sz="800" dirty="0"/>
              <a:t>67.3%   32.7%                                        64.1%    35.9%                                  80.4%    19.6% </a:t>
            </a:r>
          </a:p>
          <a:p>
            <a:endParaRPr lang="en-IE" sz="800" dirty="0"/>
          </a:p>
          <a:p>
            <a:r>
              <a:rPr lang="en-IE" sz="800" b="1" dirty="0"/>
              <a:t>Deputy/Vice principal </a:t>
            </a:r>
          </a:p>
          <a:p>
            <a:r>
              <a:rPr lang="en-IE" sz="800" dirty="0"/>
              <a:t>57.8%     42.2%                                       58.4%  41.6%                                    55.5%   44.5% </a:t>
            </a:r>
          </a:p>
          <a:p>
            <a:endParaRPr lang="en-IE" sz="800" dirty="0"/>
          </a:p>
          <a:p>
            <a:r>
              <a:rPr lang="en-IE" sz="800" b="1" dirty="0"/>
              <a:t>Assistant Principal/A Post </a:t>
            </a:r>
          </a:p>
          <a:p>
            <a:r>
              <a:rPr lang="en-IE" sz="800" dirty="0"/>
              <a:t>49.7%    50.3%                                        48.7%  51.3%                                     53.1%  46.9% </a:t>
            </a:r>
          </a:p>
          <a:p>
            <a:endParaRPr lang="en-IE" sz="800" dirty="0"/>
          </a:p>
          <a:p>
            <a:r>
              <a:rPr lang="en-IE" sz="800" b="1" dirty="0"/>
              <a:t>Special Duties/B Pos</a:t>
            </a:r>
            <a:r>
              <a:rPr lang="en-IE" sz="800" dirty="0"/>
              <a:t>t </a:t>
            </a:r>
          </a:p>
          <a:p>
            <a:r>
              <a:rPr lang="en-IE" sz="800" dirty="0"/>
              <a:t>35.6%    64.4%                                        35.0%  65.0%                                    37.7%   62.3% </a:t>
            </a:r>
            <a:r>
              <a:rPr lang="en-IE" sz="800" b="1" dirty="0"/>
              <a:t>Special Functions </a:t>
            </a:r>
          </a:p>
          <a:p>
            <a:r>
              <a:rPr lang="en-IE" sz="800" dirty="0"/>
              <a:t>57.1%  42.9%                                           80.0% 20.0%                                    0.0%    100.0% </a:t>
            </a:r>
          </a:p>
          <a:p>
            <a:endParaRPr lang="en-IE" sz="800" dirty="0"/>
          </a:p>
          <a:p>
            <a:r>
              <a:rPr lang="en-IE" sz="800" b="1" dirty="0"/>
              <a:t>TOTAL</a:t>
            </a:r>
          </a:p>
          <a:p>
            <a:r>
              <a:rPr lang="en-IE" sz="800" dirty="0"/>
              <a:t>43.5%  56.5%                                           42.7% 57.3%                                      46.2% 53.8% </a:t>
            </a:r>
          </a:p>
          <a:p>
            <a:endParaRPr lang="en-IE" sz="800" dirty="0"/>
          </a:p>
          <a:p>
            <a:r>
              <a:rPr lang="en-IE" sz="800" dirty="0"/>
              <a:t>Data Source: Department of Education &amp; Science, Payroll Division (Primary Substitution and IT Liaison), </a:t>
            </a:r>
            <a:r>
              <a:rPr lang="en-IE" sz="800" dirty="0" err="1"/>
              <a:t>Athlone</a:t>
            </a:r>
            <a:r>
              <a:rPr lang="en-IE" sz="800" dirty="0"/>
              <a:t>.</a:t>
            </a:r>
          </a:p>
          <a:p>
            <a:endParaRPr lang="en-IE" sz="800" dirty="0"/>
          </a:p>
          <a:p>
            <a:endParaRPr lang="en-IE" sz="800" dirty="0"/>
          </a:p>
          <a:p>
            <a:endParaRPr lang="en-IE" sz="800" dirty="0"/>
          </a:p>
        </p:txBody>
      </p:sp>
      <p:graphicFrame>
        <p:nvGraphicFramePr>
          <p:cNvPr id="3" name="Table 2"/>
          <p:cNvGraphicFramePr>
            <a:graphicFrameLocks noGrp="1"/>
          </p:cNvGraphicFramePr>
          <p:nvPr>
            <p:extLst>
              <p:ext uri="{D42A27DB-BD31-4B8C-83A1-F6EECF244321}">
                <p14:modId xmlns:p14="http://schemas.microsoft.com/office/powerpoint/2010/main" val="3658620763"/>
              </p:ext>
            </p:extLst>
          </p:nvPr>
        </p:nvGraphicFramePr>
        <p:xfrm>
          <a:off x="624113" y="4212114"/>
          <a:ext cx="4724850" cy="183605"/>
        </p:xfrm>
        <a:graphic>
          <a:graphicData uri="http://schemas.openxmlformats.org/drawingml/2006/table">
            <a:tbl>
              <a:tblPr/>
              <a:tblGrid>
                <a:gridCol w="944970"/>
                <a:gridCol w="944970"/>
                <a:gridCol w="944970"/>
                <a:gridCol w="944970"/>
                <a:gridCol w="944970"/>
              </a:tblGrid>
              <a:tr h="183605">
                <a:tc>
                  <a:txBody>
                    <a:bodyPr/>
                    <a:lstStyle/>
                    <a:p>
                      <a:pPr algn="l" fontAlgn="b"/>
                      <a:r>
                        <a:rPr lang="en-IE" sz="500" b="1" dirty="0">
                          <a:effectLst/>
                          <a:latin typeface="arial"/>
                        </a:rPr>
                        <a:t>Ireland</a:t>
                      </a:r>
                    </a:p>
                  </a:txBody>
                  <a:tcPr marL="57610" marR="57610" marT="21601" marB="21601" anchor="b">
                    <a:lnL>
                      <a:noFill/>
                    </a:lnL>
                    <a:lnR>
                      <a:noFill/>
                    </a:lnR>
                    <a:lnT>
                      <a:noFill/>
                    </a:lnT>
                    <a:lnB>
                      <a:noFill/>
                    </a:lnB>
                    <a:solidFill>
                      <a:srgbClr val="99CCFF"/>
                    </a:solidFill>
                  </a:tcPr>
                </a:tc>
                <a:tc>
                  <a:txBody>
                    <a:bodyPr/>
                    <a:lstStyle/>
                    <a:p>
                      <a:pPr algn="r" fontAlgn="b"/>
                      <a:r>
                        <a:rPr lang="en-IE" sz="500" b="1">
                          <a:effectLst/>
                          <a:latin typeface="arial"/>
                        </a:rPr>
                        <a:t>55.6</a:t>
                      </a:r>
                    </a:p>
                  </a:txBody>
                  <a:tcPr marL="57610" marR="57610" marT="21601" marB="21601" anchor="b">
                    <a:lnL>
                      <a:noFill/>
                    </a:lnL>
                    <a:lnR>
                      <a:noFill/>
                    </a:lnR>
                    <a:lnT>
                      <a:noFill/>
                    </a:lnT>
                    <a:lnB>
                      <a:noFill/>
                    </a:lnB>
                    <a:solidFill>
                      <a:srgbClr val="FFFFFF"/>
                    </a:solidFill>
                  </a:tcPr>
                </a:tc>
                <a:tc>
                  <a:txBody>
                    <a:bodyPr/>
                    <a:lstStyle/>
                    <a:p>
                      <a:pPr algn="r" fontAlgn="b"/>
                      <a:r>
                        <a:rPr lang="en-IE" sz="500" b="1">
                          <a:effectLst/>
                          <a:latin typeface="arial"/>
                        </a:rPr>
                        <a:t>44.4</a:t>
                      </a:r>
                    </a:p>
                  </a:txBody>
                  <a:tcPr marL="57610" marR="57610" marT="21601" marB="21601" anchor="b">
                    <a:lnL>
                      <a:noFill/>
                    </a:lnL>
                    <a:lnR>
                      <a:noFill/>
                    </a:lnR>
                    <a:lnT>
                      <a:noFill/>
                    </a:lnT>
                    <a:lnB>
                      <a:noFill/>
                    </a:lnB>
                    <a:solidFill>
                      <a:srgbClr val="FFFFFF"/>
                    </a:solidFill>
                  </a:tcPr>
                </a:tc>
                <a:tc>
                  <a:txBody>
                    <a:bodyPr/>
                    <a:lstStyle/>
                    <a:p>
                      <a:pPr algn="r" fontAlgn="b"/>
                      <a:r>
                        <a:rPr lang="en-IE" sz="500" b="1">
                          <a:effectLst/>
                          <a:latin typeface="arial"/>
                        </a:rPr>
                        <a:t>59.4</a:t>
                      </a:r>
                    </a:p>
                  </a:txBody>
                  <a:tcPr marL="57610" marR="57610" marT="21601" marB="21601" anchor="b">
                    <a:lnL>
                      <a:noFill/>
                    </a:lnL>
                    <a:lnR>
                      <a:noFill/>
                    </a:lnR>
                    <a:lnT>
                      <a:noFill/>
                    </a:lnT>
                    <a:lnB>
                      <a:noFill/>
                    </a:lnB>
                    <a:solidFill>
                      <a:srgbClr val="FFFFFF"/>
                    </a:solidFill>
                  </a:tcPr>
                </a:tc>
                <a:tc>
                  <a:txBody>
                    <a:bodyPr/>
                    <a:lstStyle/>
                    <a:p>
                      <a:pPr algn="r" fontAlgn="b"/>
                      <a:r>
                        <a:rPr lang="en-IE" sz="500" b="1" dirty="0">
                          <a:effectLst/>
                          <a:latin typeface="arial"/>
                        </a:rPr>
                        <a:t>40.6</a:t>
                      </a:r>
                    </a:p>
                  </a:txBody>
                  <a:tcPr marL="57610" marR="57610" marT="21601" marB="21601" anchor="b">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122" y="108004"/>
            <a:ext cx="4724051" cy="540015"/>
          </a:xfrm>
        </p:spPr>
        <p:txBody>
          <a:bodyPr>
            <a:normAutofit fontScale="90000"/>
          </a:bodyPr>
          <a:lstStyle/>
          <a:p>
            <a:r>
              <a:rPr lang="en-IE" sz="1800" dirty="0"/>
              <a:t>Explanations-</a:t>
            </a:r>
            <a:br>
              <a:rPr lang="en-IE" sz="1800" dirty="0"/>
            </a:br>
            <a:r>
              <a:rPr lang="en-IE" sz="1800" dirty="0"/>
              <a:t>1. Connell’s Thesis of Hegemonic Masculinity</a:t>
            </a:r>
            <a:endParaRPr lang="en-IE" sz="1800" dirty="0"/>
          </a:p>
        </p:txBody>
      </p:sp>
      <p:sp>
        <p:nvSpPr>
          <p:cNvPr id="3" name="Content Placeholder 2"/>
          <p:cNvSpPr>
            <a:spLocks noGrp="1"/>
          </p:cNvSpPr>
          <p:nvPr>
            <p:ph idx="1"/>
          </p:nvPr>
        </p:nvSpPr>
        <p:spPr>
          <a:xfrm>
            <a:off x="720131" y="684018"/>
            <a:ext cx="4908404" cy="2268062"/>
          </a:xfrm>
        </p:spPr>
        <p:txBody>
          <a:bodyPr>
            <a:normAutofit fontScale="62500" lnSpcReduction="20000"/>
          </a:bodyPr>
          <a:lstStyle/>
          <a:p>
            <a:r>
              <a:rPr lang="en-IE" sz="1500" dirty="0"/>
              <a:t>Dominant forms of being male-masculinity-Now revised to include the fluidity of gender identity, remodelling in relation to gender hierarchy, the agency of women, geography of masculinity, power and privilege</a:t>
            </a:r>
          </a:p>
          <a:p>
            <a:endParaRPr lang="en-IE" sz="1500" dirty="0"/>
          </a:p>
          <a:p>
            <a:r>
              <a:rPr lang="en-IE" sz="1500" dirty="0"/>
              <a:t>“</a:t>
            </a:r>
            <a:r>
              <a:rPr lang="en-IE" sz="1500" dirty="0"/>
              <a:t>Masculinities are configurations of practice that are accomplished in social </a:t>
            </a:r>
            <a:r>
              <a:rPr lang="en-IE" sz="1500" dirty="0"/>
              <a:t>action”</a:t>
            </a:r>
            <a:r>
              <a:rPr lang="en-IE" sz="1200" dirty="0"/>
              <a:t> (Connell and </a:t>
            </a:r>
            <a:r>
              <a:rPr lang="en-IE" sz="1200" dirty="0" err="1"/>
              <a:t>Messerschmidt</a:t>
            </a:r>
            <a:r>
              <a:rPr lang="en-IE" sz="1200" dirty="0"/>
              <a:t>, 2005)</a:t>
            </a:r>
          </a:p>
          <a:p>
            <a:r>
              <a:rPr lang="en-IE" sz="1500" dirty="0"/>
              <a:t>Gender is relational and masculinities and femininities are enacted in relation to each other</a:t>
            </a:r>
          </a:p>
          <a:p>
            <a:endParaRPr lang="en-IE" sz="1500" dirty="0"/>
          </a:p>
          <a:p>
            <a:r>
              <a:rPr lang="en-IE" sz="1400" dirty="0" err="1"/>
              <a:t>Meuser</a:t>
            </a:r>
            <a:r>
              <a:rPr lang="en-IE" sz="1400" dirty="0"/>
              <a:t> (</a:t>
            </a:r>
            <a:r>
              <a:rPr lang="en-IE" sz="1400" dirty="0"/>
              <a:t>2003) while </a:t>
            </a:r>
            <a:r>
              <a:rPr lang="en-IE" sz="1400" dirty="0"/>
              <a:t>hegemonic masculinity may not be an accurate description of the daily practices of younger men, ‘‘its importance lies in being an interpretive pattern for locating oneself in the gender order.’’</a:t>
            </a:r>
            <a:endParaRPr lang="en-IE" sz="1500" dirty="0"/>
          </a:p>
          <a:p>
            <a:pPr marL="46290" indent="0">
              <a:buNone/>
            </a:pPr>
            <a:endParaRPr lang="en-IE" sz="1500" dirty="0"/>
          </a:p>
          <a:p>
            <a:r>
              <a:rPr lang="en-IE" sz="1500" dirty="0"/>
              <a:t>In education-Theories of dominant and complicit forms of masculinity have implications for progression and leadership with respect to school cultures and management cultures </a:t>
            </a:r>
            <a:r>
              <a:rPr lang="en-IE" sz="1200" dirty="0"/>
              <a:t>(see Lynch and Lodge </a:t>
            </a:r>
            <a:r>
              <a:rPr lang="en-IE" sz="1200" i="1" dirty="0"/>
              <a:t>Equality and Power in Schools </a:t>
            </a:r>
            <a:r>
              <a:rPr lang="en-IE" sz="1200" dirty="0"/>
              <a:t>2001)</a:t>
            </a:r>
          </a:p>
          <a:p>
            <a:pPr marL="46290" indent="0">
              <a:buNone/>
            </a:pPr>
            <a:endParaRPr lang="en-IE"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6" name="Rectangle 3"/>
          <p:cNvSpPr txBox="1">
            <a:spLocks noChangeArrowheads="1"/>
          </p:cNvSpPr>
          <p:nvPr/>
        </p:nvSpPr>
        <p:spPr>
          <a:xfrm>
            <a:off x="720130" y="684019"/>
            <a:ext cx="4896882" cy="2268062"/>
          </a:xfrm>
          <a:prstGeom prst="rect">
            <a:avLst/>
          </a:prstGeom>
        </p:spPr>
        <p:txBody>
          <a:bodyPr lIns="51433" tIns="25717" rIns="51433" bIns="25717">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lnSpc>
                <a:spcPct val="90000"/>
              </a:lnSpc>
            </a:pPr>
            <a:endParaRPr lang="en-US" altLang="en-US" sz="1100" dirty="0"/>
          </a:p>
          <a:p>
            <a:pPr>
              <a:lnSpc>
                <a:spcPct val="90000"/>
              </a:lnSpc>
            </a:pPr>
            <a:endParaRPr lang="en-US" altLang="en-US" sz="1100" dirty="0"/>
          </a:p>
          <a:p>
            <a:pPr>
              <a:lnSpc>
                <a:spcPct val="90000"/>
              </a:lnSpc>
            </a:pPr>
            <a:endParaRPr lang="en-US" altLang="en-US" sz="1100" dirty="0"/>
          </a:p>
          <a:p>
            <a:pPr>
              <a:lnSpc>
                <a:spcPct val="90000"/>
              </a:lnSpc>
            </a:pPr>
            <a:endParaRPr lang="en-US" altLang="en-US" sz="1100" dirty="0"/>
          </a:p>
        </p:txBody>
      </p:sp>
      <p:sp>
        <p:nvSpPr>
          <p:cNvPr id="7" name="Slide Number Placeholder 5"/>
          <p:cNvSpPr txBox="1">
            <a:spLocks/>
          </p:cNvSpPr>
          <p:nvPr/>
        </p:nvSpPr>
        <p:spPr bwMode="auto">
          <a:xfrm>
            <a:off x="3938711" y="3097585"/>
            <a:ext cx="371067" cy="10800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1433" tIns="25717" rIns="51433" bIns="25717" numCol="1" anchor="b" anchorCtr="0" compatLnSpc="1">
            <a:prstTxWarp prst="textNoShape">
              <a:avLst/>
            </a:prstTxWarp>
          </a:bodyPr>
          <a:lstStyle>
            <a:defPPr>
              <a:defRPr lang="en-US"/>
            </a:defPPr>
            <a:lvl1pPr marL="0" algn="ctr" defTabSz="914400" rtl="0" eaLnBrk="0" latinLnBrk="0" hangingPunct="0">
              <a:spcBef>
                <a:spcPts val="600"/>
              </a:spcBef>
              <a:buClr>
                <a:schemeClr val="tx2"/>
              </a:buClr>
              <a:buSzPct val="73000"/>
              <a:buFont typeface="Wingdings 2" pitchFamily="18" charset="2"/>
              <a:buChar char=""/>
              <a:defRPr kumimoji="0" sz="2600" kern="1200">
                <a:solidFill>
                  <a:schemeClr val="tx1"/>
                </a:solidFill>
                <a:effectLst/>
                <a:latin typeface="Calibri" pitchFamily="34" charset="0"/>
                <a:ea typeface="+mn-ea"/>
                <a:cs typeface="+mn-cs"/>
              </a:defRPr>
            </a:lvl1pPr>
            <a:lvl2pPr marL="742950" indent="-285750" algn="l" defTabSz="914400" rtl="0" eaLnBrk="0" latinLnBrk="0" hangingPunct="0">
              <a:spcBef>
                <a:spcPts val="500"/>
              </a:spcBef>
              <a:buClr>
                <a:srgbClr val="F9B639"/>
              </a:buClr>
              <a:buSzPct val="80000"/>
              <a:buFont typeface="Wingdings 2" pitchFamily="18" charset="2"/>
              <a:buChar char=""/>
              <a:defRPr sz="2300" kern="1200">
                <a:solidFill>
                  <a:srgbClr val="6C6C6C"/>
                </a:solidFill>
                <a:latin typeface="Calibri" pitchFamily="34" charset="0"/>
                <a:ea typeface="+mn-ea"/>
                <a:cs typeface="+mn-cs"/>
              </a:defRPr>
            </a:lvl2pPr>
            <a:lvl3pPr marL="1143000" indent="-228600" algn="l" defTabSz="914400" rtl="0" eaLnBrk="0" latinLnBrk="0" hangingPunct="0">
              <a:spcBef>
                <a:spcPts val="400"/>
              </a:spcBef>
              <a:buClr>
                <a:srgbClr val="F9B639"/>
              </a:buClr>
              <a:buSzPct val="60000"/>
              <a:buFont typeface="Wingdings" pitchFamily="2" charset="2"/>
              <a:buChar char=""/>
              <a:defRPr sz="2000" kern="1200">
                <a:solidFill>
                  <a:schemeClr val="tx1"/>
                </a:solidFill>
                <a:latin typeface="Calibri" pitchFamily="34" charset="0"/>
                <a:ea typeface="+mn-ea"/>
                <a:cs typeface="+mn-cs"/>
              </a:defRPr>
            </a:lvl3pPr>
            <a:lvl4pPr marL="1600200" indent="-228600" algn="l" defTabSz="914400" rtl="0" eaLnBrk="0" latinLnBrk="0" hangingPunct="0">
              <a:spcBef>
                <a:spcPct val="20000"/>
              </a:spcBef>
              <a:buClr>
                <a:srgbClr val="F9B639"/>
              </a:buClr>
              <a:buSzPct val="80000"/>
              <a:buFont typeface="Wingdings 2" pitchFamily="18" charset="2"/>
              <a:buChar char=""/>
              <a:defRPr sz="2000" kern="1200">
                <a:solidFill>
                  <a:srgbClr val="6C6C6C"/>
                </a:solidFill>
                <a:latin typeface="Calibri" pitchFamily="34" charset="0"/>
                <a:ea typeface="+mn-ea"/>
                <a:cs typeface="+mn-cs"/>
              </a:defRPr>
            </a:lvl4pPr>
            <a:lvl5pPr marL="2057400" indent="-228600" algn="l" defTabSz="914400" rtl="0" eaLnBrk="0" latinLnBrk="0" hangingPunct="0">
              <a:spcBef>
                <a:spcPts val="400"/>
              </a:spcBef>
              <a:buClr>
                <a:srgbClr val="F9B639"/>
              </a:buClr>
              <a:buSzPct val="70000"/>
              <a:buFont typeface="Wingdings" pitchFamily="2" charset="2"/>
              <a:buChar char=""/>
              <a:defRPr sz="1800" kern="1200">
                <a:solidFill>
                  <a:schemeClr val="tx1"/>
                </a:solidFill>
                <a:latin typeface="Calibri" pitchFamily="34" charset="0"/>
                <a:ea typeface="+mn-ea"/>
                <a:cs typeface="+mn-cs"/>
              </a:defRPr>
            </a:lvl5pPr>
            <a:lvl6pPr marL="2514600" indent="-228600" algn="l" defTabSz="914400" rtl="0" eaLnBrk="0" fontAlgn="base" latinLnBrk="0" hangingPunct="0">
              <a:spcBef>
                <a:spcPts val="400"/>
              </a:spcBef>
              <a:spcAft>
                <a:spcPct val="0"/>
              </a:spcAft>
              <a:buClr>
                <a:srgbClr val="F9B639"/>
              </a:buClr>
              <a:buSzPct val="70000"/>
              <a:buFont typeface="Wingdings" pitchFamily="2" charset="2"/>
              <a:buChar char=""/>
              <a:defRPr sz="1800" kern="1200">
                <a:solidFill>
                  <a:schemeClr val="tx1"/>
                </a:solidFill>
                <a:latin typeface="Calibri" pitchFamily="34" charset="0"/>
                <a:ea typeface="+mn-ea"/>
                <a:cs typeface="+mn-cs"/>
              </a:defRPr>
            </a:lvl6pPr>
            <a:lvl7pPr marL="2971800" indent="-228600" algn="l" defTabSz="914400" rtl="0" eaLnBrk="0" fontAlgn="base" latinLnBrk="0" hangingPunct="0">
              <a:spcBef>
                <a:spcPts val="400"/>
              </a:spcBef>
              <a:spcAft>
                <a:spcPct val="0"/>
              </a:spcAft>
              <a:buClr>
                <a:srgbClr val="F9B639"/>
              </a:buClr>
              <a:buSzPct val="70000"/>
              <a:buFont typeface="Wingdings" pitchFamily="2" charset="2"/>
              <a:buChar char=""/>
              <a:defRPr sz="1800" kern="1200">
                <a:solidFill>
                  <a:schemeClr val="tx1"/>
                </a:solidFill>
                <a:latin typeface="Calibri" pitchFamily="34" charset="0"/>
                <a:ea typeface="+mn-ea"/>
                <a:cs typeface="+mn-cs"/>
              </a:defRPr>
            </a:lvl7pPr>
            <a:lvl8pPr marL="3429000" indent="-228600" algn="l" defTabSz="914400" rtl="0" eaLnBrk="0" fontAlgn="base" latinLnBrk="0" hangingPunct="0">
              <a:spcBef>
                <a:spcPts val="400"/>
              </a:spcBef>
              <a:spcAft>
                <a:spcPct val="0"/>
              </a:spcAft>
              <a:buClr>
                <a:srgbClr val="F9B639"/>
              </a:buClr>
              <a:buSzPct val="70000"/>
              <a:buFont typeface="Wingdings" pitchFamily="2" charset="2"/>
              <a:buChar char=""/>
              <a:defRPr sz="1800" kern="1200">
                <a:solidFill>
                  <a:schemeClr val="tx1"/>
                </a:solidFill>
                <a:latin typeface="Calibri" pitchFamily="34" charset="0"/>
                <a:ea typeface="+mn-ea"/>
                <a:cs typeface="+mn-cs"/>
              </a:defRPr>
            </a:lvl8pPr>
            <a:lvl9pPr marL="3886200" indent="-228600" algn="l" defTabSz="914400" rtl="0" eaLnBrk="0" fontAlgn="base" latinLnBrk="0" hangingPunct="0">
              <a:spcBef>
                <a:spcPts val="400"/>
              </a:spcBef>
              <a:spcAft>
                <a:spcPct val="0"/>
              </a:spcAft>
              <a:buClr>
                <a:srgbClr val="F9B639"/>
              </a:buClr>
              <a:buSzPct val="70000"/>
              <a:buFont typeface="Wingdings" pitchFamily="2" charset="2"/>
              <a:buChar char=""/>
              <a:defRPr sz="1800" kern="1200">
                <a:solidFill>
                  <a:schemeClr val="tx1"/>
                </a:solidFill>
                <a:latin typeface="Calibri" pitchFamily="34" charset="0"/>
                <a:ea typeface="+mn-ea"/>
                <a:cs typeface="+mn-cs"/>
              </a:defRPr>
            </a:lvl9pPr>
          </a:lstStyle>
          <a:p>
            <a:pPr eaLnBrk="1" hangingPunct="1">
              <a:spcBef>
                <a:spcPct val="0"/>
              </a:spcBef>
              <a:buClrTx/>
              <a:buSzTx/>
              <a:buFontTx/>
              <a:buNone/>
            </a:pPr>
            <a:fld id="{ACA06ED0-7727-4ECE-BCAF-5CEDC0B8B564}" type="slidenum">
              <a:rPr lang="en-IE" altLang="en-US" sz="600">
                <a:solidFill>
                  <a:schemeClr val="tx2"/>
                </a:solidFill>
                <a:latin typeface="Verdana" pitchFamily="34" charset="0"/>
              </a:rPr>
              <a:pPr eaLnBrk="1" hangingPunct="1">
                <a:spcBef>
                  <a:spcPct val="0"/>
                </a:spcBef>
                <a:buClrTx/>
                <a:buSzTx/>
                <a:buFontTx/>
                <a:buNone/>
              </a:pPr>
              <a:t>11</a:t>
            </a:fld>
            <a:endParaRPr lang="en-IE" altLang="en-US" sz="600">
              <a:solidFill>
                <a:schemeClr val="tx2"/>
              </a:solidFill>
              <a:latin typeface="Verdana" pitchFamily="34" charset="0"/>
            </a:endParaRPr>
          </a:p>
        </p:txBody>
      </p:sp>
    </p:spTree>
    <p:extLst>
      <p:ext uri="{BB962C8B-B14F-4D97-AF65-F5344CB8AC3E}">
        <p14:creationId xmlns:p14="http://schemas.microsoft.com/office/powerpoint/2010/main" val="3205248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1800" dirty="0"/>
              <a:t>2. Naturalisation of Gender Differences-</a:t>
            </a:r>
            <a:br>
              <a:rPr lang="en-IE" sz="1800" dirty="0"/>
            </a:br>
            <a:r>
              <a:rPr lang="en-IE" sz="1800" dirty="0"/>
              <a:t>J Butler</a:t>
            </a:r>
            <a:endParaRPr lang="en-IE" sz="1800" dirty="0"/>
          </a:p>
        </p:txBody>
      </p:sp>
      <p:sp>
        <p:nvSpPr>
          <p:cNvPr id="3" name="Content Placeholder 2"/>
          <p:cNvSpPr>
            <a:spLocks noGrp="1"/>
          </p:cNvSpPr>
          <p:nvPr>
            <p:ph idx="1"/>
          </p:nvPr>
        </p:nvSpPr>
        <p:spPr>
          <a:xfrm>
            <a:off x="904484" y="684019"/>
            <a:ext cx="4724051" cy="2376065"/>
          </a:xfrm>
        </p:spPr>
        <p:txBody>
          <a:bodyPr/>
          <a:lstStyle/>
          <a:p>
            <a:pPr marL="46290" indent="0">
              <a:buNone/>
            </a:pPr>
            <a:endParaRPr lang="en-I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Title 1"/>
          <p:cNvSpPr txBox="1">
            <a:spLocks/>
          </p:cNvSpPr>
          <p:nvPr/>
        </p:nvSpPr>
        <p:spPr>
          <a:xfrm>
            <a:off x="768138" y="219007"/>
            <a:ext cx="4656839" cy="540015"/>
          </a:xfrm>
          <a:prstGeom prst="rect">
            <a:avLst/>
          </a:prstGeom>
        </p:spPr>
        <p:txBody>
          <a:bodyPr lIns="51433" tIns="25717" rIns="51433" bIns="25717"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defRPr/>
            </a:pPr>
            <a:r>
              <a:rPr lang="en-IE" sz="1600" dirty="0"/>
              <a:t>	</a:t>
            </a:r>
            <a:endParaRPr lang="en-IE" sz="1600" dirty="0"/>
          </a:p>
        </p:txBody>
      </p:sp>
      <p:sp>
        <p:nvSpPr>
          <p:cNvPr id="6" name="Slide Number Placeholder 3"/>
          <p:cNvSpPr txBox="1">
            <a:spLocks/>
          </p:cNvSpPr>
          <p:nvPr/>
        </p:nvSpPr>
        <p:spPr bwMode="auto">
          <a:xfrm>
            <a:off x="3933710" y="3165086"/>
            <a:ext cx="371067" cy="10800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1433" tIns="25717" rIns="51433" bIns="25717" numCol="1" anchor="b" anchorCtr="0" compatLnSpc="1">
            <a:prstTxWarp prst="textNoShape">
              <a:avLst/>
            </a:prstTxWarp>
          </a:bodyPr>
          <a:lstStyle>
            <a:defPPr>
              <a:defRPr lang="en-US"/>
            </a:defPPr>
            <a:lvl1pPr marL="0" algn="ctr" defTabSz="914400" rtl="0" eaLnBrk="0" latinLnBrk="0" hangingPunct="0">
              <a:spcBef>
                <a:spcPts val="600"/>
              </a:spcBef>
              <a:buClr>
                <a:schemeClr val="tx2"/>
              </a:buClr>
              <a:buSzPct val="73000"/>
              <a:buFont typeface="Wingdings 2" pitchFamily="18" charset="2"/>
              <a:buChar char=""/>
              <a:defRPr kumimoji="0" sz="2600" kern="1200">
                <a:solidFill>
                  <a:schemeClr val="tx1"/>
                </a:solidFill>
                <a:effectLst/>
                <a:latin typeface="Calibri" pitchFamily="34" charset="0"/>
                <a:ea typeface="+mn-ea"/>
                <a:cs typeface="+mn-cs"/>
              </a:defRPr>
            </a:lvl1pPr>
            <a:lvl2pPr marL="742950" indent="-285750" algn="l" defTabSz="914400" rtl="0" eaLnBrk="0" latinLnBrk="0" hangingPunct="0">
              <a:spcBef>
                <a:spcPts val="500"/>
              </a:spcBef>
              <a:buClr>
                <a:srgbClr val="F9B639"/>
              </a:buClr>
              <a:buSzPct val="80000"/>
              <a:buFont typeface="Wingdings 2" pitchFamily="18" charset="2"/>
              <a:buChar char=""/>
              <a:defRPr sz="2300" kern="1200">
                <a:solidFill>
                  <a:srgbClr val="6C6C6C"/>
                </a:solidFill>
                <a:latin typeface="Calibri" pitchFamily="34" charset="0"/>
                <a:ea typeface="+mn-ea"/>
                <a:cs typeface="+mn-cs"/>
              </a:defRPr>
            </a:lvl2pPr>
            <a:lvl3pPr marL="1143000" indent="-228600" algn="l" defTabSz="914400" rtl="0" eaLnBrk="0" latinLnBrk="0" hangingPunct="0">
              <a:spcBef>
                <a:spcPts val="400"/>
              </a:spcBef>
              <a:buClr>
                <a:srgbClr val="F9B639"/>
              </a:buClr>
              <a:buSzPct val="60000"/>
              <a:buFont typeface="Wingdings" pitchFamily="2" charset="2"/>
              <a:buChar char=""/>
              <a:defRPr sz="2000" kern="1200">
                <a:solidFill>
                  <a:schemeClr val="tx1"/>
                </a:solidFill>
                <a:latin typeface="Calibri" pitchFamily="34" charset="0"/>
                <a:ea typeface="+mn-ea"/>
                <a:cs typeface="+mn-cs"/>
              </a:defRPr>
            </a:lvl3pPr>
            <a:lvl4pPr marL="1600200" indent="-228600" algn="l" defTabSz="914400" rtl="0" eaLnBrk="0" latinLnBrk="0" hangingPunct="0">
              <a:spcBef>
                <a:spcPct val="20000"/>
              </a:spcBef>
              <a:buClr>
                <a:srgbClr val="F9B639"/>
              </a:buClr>
              <a:buSzPct val="80000"/>
              <a:buFont typeface="Wingdings 2" pitchFamily="18" charset="2"/>
              <a:buChar char=""/>
              <a:defRPr sz="2000" kern="1200">
                <a:solidFill>
                  <a:srgbClr val="6C6C6C"/>
                </a:solidFill>
                <a:latin typeface="Calibri" pitchFamily="34" charset="0"/>
                <a:ea typeface="+mn-ea"/>
                <a:cs typeface="+mn-cs"/>
              </a:defRPr>
            </a:lvl4pPr>
            <a:lvl5pPr marL="2057400" indent="-228600" algn="l" defTabSz="914400" rtl="0" eaLnBrk="0" latinLnBrk="0" hangingPunct="0">
              <a:spcBef>
                <a:spcPts val="400"/>
              </a:spcBef>
              <a:buClr>
                <a:srgbClr val="F9B639"/>
              </a:buClr>
              <a:buSzPct val="70000"/>
              <a:buFont typeface="Wingdings" pitchFamily="2" charset="2"/>
              <a:buChar char=""/>
              <a:defRPr sz="1800" kern="1200">
                <a:solidFill>
                  <a:schemeClr val="tx1"/>
                </a:solidFill>
                <a:latin typeface="Calibri" pitchFamily="34" charset="0"/>
                <a:ea typeface="+mn-ea"/>
                <a:cs typeface="+mn-cs"/>
              </a:defRPr>
            </a:lvl5pPr>
            <a:lvl6pPr marL="2514600" indent="-228600" algn="l" defTabSz="914400" rtl="0" eaLnBrk="0" fontAlgn="base" latinLnBrk="0" hangingPunct="0">
              <a:spcBef>
                <a:spcPts val="400"/>
              </a:spcBef>
              <a:spcAft>
                <a:spcPct val="0"/>
              </a:spcAft>
              <a:buClr>
                <a:srgbClr val="F9B639"/>
              </a:buClr>
              <a:buSzPct val="70000"/>
              <a:buFont typeface="Wingdings" pitchFamily="2" charset="2"/>
              <a:buChar char=""/>
              <a:defRPr sz="1800" kern="1200">
                <a:solidFill>
                  <a:schemeClr val="tx1"/>
                </a:solidFill>
                <a:latin typeface="Calibri" pitchFamily="34" charset="0"/>
                <a:ea typeface="+mn-ea"/>
                <a:cs typeface="+mn-cs"/>
              </a:defRPr>
            </a:lvl6pPr>
            <a:lvl7pPr marL="2971800" indent="-228600" algn="l" defTabSz="914400" rtl="0" eaLnBrk="0" fontAlgn="base" latinLnBrk="0" hangingPunct="0">
              <a:spcBef>
                <a:spcPts val="400"/>
              </a:spcBef>
              <a:spcAft>
                <a:spcPct val="0"/>
              </a:spcAft>
              <a:buClr>
                <a:srgbClr val="F9B639"/>
              </a:buClr>
              <a:buSzPct val="70000"/>
              <a:buFont typeface="Wingdings" pitchFamily="2" charset="2"/>
              <a:buChar char=""/>
              <a:defRPr sz="1800" kern="1200">
                <a:solidFill>
                  <a:schemeClr val="tx1"/>
                </a:solidFill>
                <a:latin typeface="Calibri" pitchFamily="34" charset="0"/>
                <a:ea typeface="+mn-ea"/>
                <a:cs typeface="+mn-cs"/>
              </a:defRPr>
            </a:lvl7pPr>
            <a:lvl8pPr marL="3429000" indent="-228600" algn="l" defTabSz="914400" rtl="0" eaLnBrk="0" fontAlgn="base" latinLnBrk="0" hangingPunct="0">
              <a:spcBef>
                <a:spcPts val="400"/>
              </a:spcBef>
              <a:spcAft>
                <a:spcPct val="0"/>
              </a:spcAft>
              <a:buClr>
                <a:srgbClr val="F9B639"/>
              </a:buClr>
              <a:buSzPct val="70000"/>
              <a:buFont typeface="Wingdings" pitchFamily="2" charset="2"/>
              <a:buChar char=""/>
              <a:defRPr sz="1800" kern="1200">
                <a:solidFill>
                  <a:schemeClr val="tx1"/>
                </a:solidFill>
                <a:latin typeface="Calibri" pitchFamily="34" charset="0"/>
                <a:ea typeface="+mn-ea"/>
                <a:cs typeface="+mn-cs"/>
              </a:defRPr>
            </a:lvl8pPr>
            <a:lvl9pPr marL="3886200" indent="-228600" algn="l" defTabSz="914400" rtl="0" eaLnBrk="0" fontAlgn="base" latinLnBrk="0" hangingPunct="0">
              <a:spcBef>
                <a:spcPts val="400"/>
              </a:spcBef>
              <a:spcAft>
                <a:spcPct val="0"/>
              </a:spcAft>
              <a:buClr>
                <a:srgbClr val="F9B639"/>
              </a:buClr>
              <a:buSzPct val="70000"/>
              <a:buFont typeface="Wingdings" pitchFamily="2" charset="2"/>
              <a:buChar char=""/>
              <a:defRPr sz="1800" kern="1200">
                <a:solidFill>
                  <a:schemeClr val="tx1"/>
                </a:solidFill>
                <a:latin typeface="Calibri" pitchFamily="34" charset="0"/>
                <a:ea typeface="+mn-ea"/>
                <a:cs typeface="+mn-cs"/>
              </a:defRPr>
            </a:lvl9pPr>
          </a:lstStyle>
          <a:p>
            <a:pPr eaLnBrk="1" hangingPunct="1">
              <a:spcBef>
                <a:spcPct val="0"/>
              </a:spcBef>
              <a:buClrTx/>
              <a:buSzTx/>
              <a:buFontTx/>
              <a:buNone/>
            </a:pPr>
            <a:fld id="{A6558433-C057-4DFD-B789-E3A72E237308}" type="slidenum">
              <a:rPr lang="en-IE" altLang="en-US" sz="600">
                <a:solidFill>
                  <a:schemeClr val="tx2"/>
                </a:solidFill>
                <a:latin typeface="Verdana" pitchFamily="34" charset="0"/>
              </a:rPr>
              <a:pPr eaLnBrk="1" hangingPunct="1">
                <a:spcBef>
                  <a:spcPct val="0"/>
                </a:spcBef>
                <a:buClrTx/>
                <a:buSzTx/>
                <a:buFontTx/>
                <a:buNone/>
              </a:pPr>
              <a:t>12</a:t>
            </a:fld>
            <a:endParaRPr lang="en-IE" altLang="en-US" sz="600">
              <a:solidFill>
                <a:schemeClr val="tx2"/>
              </a:solidFill>
              <a:latin typeface="Verdana" pitchFamily="34" charset="0"/>
            </a:endParaRPr>
          </a:p>
        </p:txBody>
      </p:sp>
      <p:pic>
        <p:nvPicPr>
          <p:cNvPr id="7" name="Picture 2" descr="C:\Users\obrienmv\Documents\heterosexual m opinions-opinions-5-72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960173" y="759021"/>
            <a:ext cx="4272770" cy="2289812"/>
          </a:xfrm>
          <a:prstGeom prst="rect">
            <a:avLst/>
          </a:prstGeom>
          <a:noFill/>
        </p:spPr>
      </p:pic>
    </p:spTree>
    <p:extLst>
      <p:ext uri="{BB962C8B-B14F-4D97-AF65-F5344CB8AC3E}">
        <p14:creationId xmlns:p14="http://schemas.microsoft.com/office/powerpoint/2010/main" val="1875544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1800" dirty="0"/>
              <a:t>3. Identity-Familiar sounding, but it’s higher education in Canada e. g. </a:t>
            </a:r>
            <a:r>
              <a:rPr lang="en-IE" sz="900" dirty="0"/>
              <a:t>(</a:t>
            </a:r>
            <a:r>
              <a:rPr lang="en-IE" sz="900" dirty="0" err="1"/>
              <a:t>Armenti</a:t>
            </a:r>
            <a:r>
              <a:rPr lang="en-IE" sz="900" dirty="0"/>
              <a:t> C. 2004)</a:t>
            </a:r>
            <a:endParaRPr lang="en-IE" sz="1800" dirty="0"/>
          </a:p>
        </p:txBody>
      </p:sp>
      <p:sp>
        <p:nvSpPr>
          <p:cNvPr id="3" name="Content Placeholder 2"/>
          <p:cNvSpPr>
            <a:spLocks noGrp="1"/>
          </p:cNvSpPr>
          <p:nvPr>
            <p:ph idx="1"/>
          </p:nvPr>
        </p:nvSpPr>
        <p:spPr/>
        <p:txBody>
          <a:bodyPr>
            <a:normAutofit fontScale="77500" lnSpcReduction="20000"/>
          </a:bodyPr>
          <a:lstStyle/>
          <a:p>
            <a:r>
              <a:rPr lang="en-IE" sz="1400" dirty="0"/>
              <a:t>Abstract- “research </a:t>
            </a:r>
            <a:r>
              <a:rPr lang="en-IE" sz="1400" dirty="0"/>
              <a:t>involved in-depth interviews with nineteen women professors, drawn from across various faculties and ranks at one Canadian university, and was intended to explore the interconnections between the women's personal and professional lives. The women in this study chose to combine having children with an academic career. Most of them depicted their career trajectory as a lifelong challenge, one that was both fulfilling and prestigious. In contrast, the women reported a number of obstacles in their career paths that served to prevent them from gaining full membership in academic life. This study probes the nature of such obstacles that are grouped into two categories: </a:t>
            </a:r>
            <a:r>
              <a:rPr lang="en-IE" sz="1400" dirty="0">
                <a:solidFill>
                  <a:srgbClr val="FF0000"/>
                </a:solidFill>
              </a:rPr>
              <a:t>the child-related time crunch and the career-related time crunch. </a:t>
            </a:r>
            <a:r>
              <a:rPr lang="en-IE" sz="1400" dirty="0"/>
              <a:t>As a result of these obstacles, the women encountered childbearing/childrearing problems, research dilemmas, a willingness to leave the academy, and </a:t>
            </a:r>
            <a:r>
              <a:rPr lang="en-IE" sz="1400" dirty="0">
                <a:solidFill>
                  <a:srgbClr val="FF0000"/>
                </a:solidFill>
              </a:rPr>
              <a:t>denial of tenure and promotion</a:t>
            </a:r>
            <a:r>
              <a:rPr lang="en-IE" sz="1400" dirty="0"/>
              <a:t>. Findings call for a restructuring of academic careers in order to effectively accommodate women with children in the </a:t>
            </a:r>
            <a:r>
              <a:rPr lang="en-IE" sz="1400" dirty="0"/>
              <a:t>profession”. </a:t>
            </a:r>
            <a:endParaRPr lang="en-IE"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698666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1800" dirty="0"/>
              <a:t>4. The Naturalness of Male /Female Differences in roles and rewards!</a:t>
            </a:r>
            <a:endParaRPr lang="en-IE" sz="1800" dirty="0"/>
          </a:p>
        </p:txBody>
      </p:sp>
      <p:sp>
        <p:nvSpPr>
          <p:cNvPr id="3" name="Content Placeholder 2"/>
          <p:cNvSpPr>
            <a:spLocks noGrp="1"/>
          </p:cNvSpPr>
          <p:nvPr>
            <p:ph idx="1"/>
          </p:nvPr>
        </p:nvSpPr>
        <p:spPr/>
        <p:txBody>
          <a:bodyPr>
            <a:normAutofit fontScale="92500" lnSpcReduction="20000"/>
          </a:bodyPr>
          <a:lstStyle/>
          <a:p>
            <a:endParaRPr lang="en-IE" sz="1400" dirty="0"/>
          </a:p>
          <a:p>
            <a:r>
              <a:rPr lang="en-IE" sz="1400" dirty="0"/>
              <a:t>Traditional perspectives on gender and role in the private/familial space reinforce gender barriers in the workforce relative to type of occupation, position and economic remuneration </a:t>
            </a:r>
            <a:r>
              <a:rPr lang="en-IE" sz="1000" dirty="0"/>
              <a:t>(Thornton and </a:t>
            </a:r>
            <a:r>
              <a:rPr lang="en-IE" sz="1000" dirty="0" err="1"/>
              <a:t>Bricheno</a:t>
            </a:r>
            <a:r>
              <a:rPr lang="en-IE" sz="1000" dirty="0"/>
              <a:t> 2000, UK national survey-intentions to seek promotion –lowest grade-F 80% not seek, M 50% not seek and differences at higher grades and across career duration, less conventional men…)</a:t>
            </a:r>
          </a:p>
          <a:p>
            <a:endParaRPr lang="en-IE" sz="1400" dirty="0"/>
          </a:p>
          <a:p>
            <a:r>
              <a:rPr lang="en-IE" sz="1400" dirty="0" err="1"/>
              <a:t>Hochschild’s</a:t>
            </a:r>
            <a:r>
              <a:rPr lang="en-IE" sz="1400" dirty="0"/>
              <a:t> work ‘The Second Shift’ a seminal work that is still borne out in research today</a:t>
            </a:r>
          </a:p>
          <a:p>
            <a:endParaRPr lang="en-IE" sz="1400" dirty="0"/>
          </a:p>
          <a:p>
            <a:r>
              <a:rPr lang="en-IE" sz="1400" dirty="0"/>
              <a:t>The rise of biological and scientific perspectives on sex differences</a:t>
            </a:r>
            <a:endParaRPr lang="en-IE"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2046810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1800" dirty="0"/>
              <a:t>5. Criteria for Promotion: The Irish Context and Primary Teaching, how are these understood in a traditional culture?</a:t>
            </a:r>
            <a:endParaRPr lang="en-IE" sz="1800" dirty="0"/>
          </a:p>
        </p:txBody>
      </p:sp>
      <p:sp>
        <p:nvSpPr>
          <p:cNvPr id="3" name="Content Placeholder 2"/>
          <p:cNvSpPr>
            <a:spLocks noGrp="1"/>
          </p:cNvSpPr>
          <p:nvPr>
            <p:ph idx="1"/>
          </p:nvPr>
        </p:nvSpPr>
        <p:spPr/>
        <p:txBody>
          <a:bodyPr>
            <a:normAutofit fontScale="92500" lnSpcReduction="20000"/>
          </a:bodyPr>
          <a:lstStyle/>
          <a:p>
            <a:endParaRPr lang="en-IE" sz="1400" dirty="0"/>
          </a:p>
          <a:p>
            <a:pPr marL="46290" indent="0">
              <a:buNone/>
            </a:pPr>
            <a:r>
              <a:rPr lang="en-IE" sz="1400" b="1" dirty="0"/>
              <a:t>How objective are the criteria?</a:t>
            </a:r>
          </a:p>
          <a:p>
            <a:r>
              <a:rPr lang="en-IE" sz="1400" dirty="0"/>
              <a:t>1</a:t>
            </a:r>
            <a:r>
              <a:rPr lang="en-IE" sz="1400" dirty="0"/>
              <a:t>) Length of service </a:t>
            </a:r>
            <a:endParaRPr lang="en-IE" sz="1400" dirty="0"/>
          </a:p>
          <a:p>
            <a:r>
              <a:rPr lang="en-IE" sz="1400" dirty="0"/>
              <a:t>2</a:t>
            </a:r>
            <a:r>
              <a:rPr lang="en-IE" sz="1400" dirty="0"/>
              <a:t>) Knowledge, understanding and capacity to meet the needs of the job </a:t>
            </a:r>
            <a:endParaRPr lang="en-IE" sz="1400" dirty="0"/>
          </a:p>
          <a:p>
            <a:r>
              <a:rPr lang="en-IE" sz="1400" dirty="0"/>
              <a:t>3</a:t>
            </a:r>
            <a:r>
              <a:rPr lang="en-IE" sz="1400" dirty="0"/>
              <a:t>) Capacity to contribute to the overall development of the </a:t>
            </a:r>
            <a:r>
              <a:rPr lang="en-IE" sz="1400" dirty="0"/>
              <a:t>school</a:t>
            </a:r>
          </a:p>
          <a:p>
            <a:r>
              <a:rPr lang="en-IE" sz="1400" dirty="0"/>
              <a:t>4</a:t>
            </a:r>
            <a:r>
              <a:rPr lang="en-IE" sz="1400" dirty="0"/>
              <a:t>) Interpersonal and communication skills </a:t>
            </a:r>
            <a:endParaRPr lang="en-IE" sz="1400" dirty="0"/>
          </a:p>
          <a:p>
            <a:r>
              <a:rPr lang="en-IE" sz="1400" dirty="0"/>
              <a:t>5</a:t>
            </a:r>
            <a:r>
              <a:rPr lang="en-IE" sz="1400" dirty="0"/>
              <a:t>) Capacity to contribute to the overall organisation and </a:t>
            </a:r>
            <a:r>
              <a:rPr lang="en-IE" sz="1400" dirty="0"/>
              <a:t>management </a:t>
            </a:r>
            <a:r>
              <a:rPr lang="en-IE" sz="1400" dirty="0"/>
              <a:t>of the </a:t>
            </a:r>
            <a:r>
              <a:rPr lang="en-IE" sz="1400" dirty="0"/>
              <a:t>school</a:t>
            </a:r>
          </a:p>
          <a:p>
            <a:endParaRPr lang="en-IE" sz="1400" dirty="0"/>
          </a:p>
          <a:p>
            <a:pPr marL="0" indent="0">
              <a:buNone/>
            </a:pPr>
            <a:r>
              <a:rPr lang="en-IE" sz="1400" dirty="0"/>
              <a:t>	20 marks for each criterion</a:t>
            </a:r>
            <a:endParaRPr lang="en-IE"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138" y="108004"/>
            <a:ext cx="4724051" cy="540015"/>
          </a:xfrm>
        </p:spPr>
        <p:txBody>
          <a:bodyPr>
            <a:normAutofit fontScale="90000"/>
          </a:bodyPr>
          <a:lstStyle/>
          <a:p>
            <a:r>
              <a:rPr lang="en-IE" sz="1800" dirty="0"/>
              <a:t>6. The Classroom Floor-</a:t>
            </a:r>
            <a:br>
              <a:rPr lang="en-IE" sz="1800" dirty="0"/>
            </a:br>
            <a:r>
              <a:rPr lang="en-IE" sz="1800" dirty="0"/>
              <a:t>Women’s work- women seeing it as women's work</a:t>
            </a:r>
            <a:r>
              <a:rPr lang="en-IE" sz="1800" dirty="0"/>
              <a:t>!</a:t>
            </a:r>
          </a:p>
        </p:txBody>
      </p:sp>
      <p:sp>
        <p:nvSpPr>
          <p:cNvPr id="3" name="Content Placeholder 2"/>
          <p:cNvSpPr>
            <a:spLocks noGrp="1"/>
          </p:cNvSpPr>
          <p:nvPr>
            <p:ph idx="1"/>
          </p:nvPr>
        </p:nvSpPr>
        <p:spPr/>
        <p:txBody>
          <a:bodyPr>
            <a:normAutofit fontScale="92500" lnSpcReduction="10000"/>
          </a:bodyPr>
          <a:lstStyle/>
          <a:p>
            <a:endParaRPr lang="en-IE" sz="1400" dirty="0"/>
          </a:p>
          <a:p>
            <a:r>
              <a:rPr lang="en-IE" sz="1400" dirty="0"/>
              <a:t>Teaching at pre and primary levels is perceived as an extension of mothering and caring, low paid and low status work (</a:t>
            </a:r>
            <a:r>
              <a:rPr lang="en-IE" sz="1400" dirty="0" err="1"/>
              <a:t>Skeggs</a:t>
            </a:r>
            <a:r>
              <a:rPr lang="en-IE" sz="1400" dirty="0"/>
              <a:t>, Maguire and others)? </a:t>
            </a:r>
          </a:p>
          <a:p>
            <a:endParaRPr lang="en-IE" sz="1400" dirty="0"/>
          </a:p>
          <a:p>
            <a:r>
              <a:rPr lang="en-IE" sz="1400" dirty="0"/>
              <a:t>Masculinities and femininities: diversity and stereotypes of teachers at levels in the system and of managers and leaders</a:t>
            </a:r>
          </a:p>
          <a:p>
            <a:endParaRPr lang="en-IE" sz="1400" dirty="0"/>
          </a:p>
          <a:p>
            <a:r>
              <a:rPr lang="en-IE" sz="1400" dirty="0"/>
              <a:t>Serendipity discourse and women managers in education (M. This is also reflected in ITE research with teacher educators, irrespective of gender </a:t>
            </a:r>
            <a:r>
              <a:rPr lang="en-IE" sz="1000" dirty="0"/>
              <a:t>(O’Brien and Furlong 2015)</a:t>
            </a:r>
            <a:endParaRPr lang="en-IE" sz="1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1800" dirty="0"/>
              <a:t>Conclusions</a:t>
            </a:r>
            <a:endParaRPr lang="en-IE" sz="1800" dirty="0"/>
          </a:p>
        </p:txBody>
      </p:sp>
      <p:sp>
        <p:nvSpPr>
          <p:cNvPr id="3" name="Content Placeholder 2"/>
          <p:cNvSpPr>
            <a:spLocks noGrp="1"/>
          </p:cNvSpPr>
          <p:nvPr>
            <p:ph idx="1"/>
          </p:nvPr>
        </p:nvSpPr>
        <p:spPr/>
        <p:txBody>
          <a:bodyPr>
            <a:normAutofit fontScale="92500" lnSpcReduction="20000"/>
          </a:bodyPr>
          <a:lstStyle/>
          <a:p>
            <a:r>
              <a:rPr lang="en-IE" sz="1400" dirty="0"/>
              <a:t>Identity and teachers understandings of themselves and their work with children-care and relationships</a:t>
            </a:r>
          </a:p>
          <a:p>
            <a:r>
              <a:rPr lang="en-IE" sz="1400" dirty="0"/>
              <a:t>Cross cutting identities.. we don’t have a great deal of data on which teachers go for promotion relative to other dimensions of their identity, class and ethnicity and sexual identity. Gender has been the primary focus.</a:t>
            </a:r>
          </a:p>
          <a:p>
            <a:r>
              <a:rPr lang="en-IE" sz="1400" dirty="0"/>
              <a:t>Reframing the inequality problem in terms of context, culture and identity</a:t>
            </a:r>
          </a:p>
          <a:p>
            <a:r>
              <a:rPr lang="en-IE" sz="1400" dirty="0"/>
              <a:t>Dispelling myths and moral panics around males, teaching, leadership and student achievement</a:t>
            </a:r>
          </a:p>
          <a:p>
            <a:r>
              <a:rPr lang="en-IE" sz="1400" i="1" dirty="0"/>
              <a:t>“an outrage there is not being more done to encourage males into the profession” </a:t>
            </a:r>
            <a:r>
              <a:rPr lang="en-IE" sz="1400" dirty="0"/>
              <a:t>Is this a cause for outrage?</a:t>
            </a:r>
            <a:endParaRPr lang="en-IE"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5485117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1800" dirty="0"/>
              <a:t>Implications for Policy and Practice</a:t>
            </a:r>
            <a:endParaRPr lang="en-IE" sz="1800" dirty="0"/>
          </a:p>
        </p:txBody>
      </p:sp>
      <p:sp>
        <p:nvSpPr>
          <p:cNvPr id="3" name="Content Placeholder 2"/>
          <p:cNvSpPr>
            <a:spLocks noGrp="1"/>
          </p:cNvSpPr>
          <p:nvPr>
            <p:ph idx="1"/>
          </p:nvPr>
        </p:nvSpPr>
        <p:spPr/>
        <p:txBody>
          <a:bodyPr>
            <a:normAutofit fontScale="70000" lnSpcReduction="20000"/>
          </a:bodyPr>
          <a:lstStyle/>
          <a:p>
            <a:r>
              <a:rPr lang="en-IE" sz="1400" dirty="0"/>
              <a:t>The need for education around our gender identities that is critical and empowering at all levels- (</a:t>
            </a:r>
            <a:r>
              <a:rPr lang="en-IE" sz="1400" dirty="0" err="1"/>
              <a:t>Bubeck</a:t>
            </a:r>
            <a:r>
              <a:rPr lang="en-IE" sz="1400" dirty="0"/>
              <a:t> on Circles of care and women's identity)</a:t>
            </a:r>
          </a:p>
          <a:p>
            <a:pPr marL="46290" indent="0">
              <a:buNone/>
            </a:pPr>
            <a:endParaRPr lang="en-IE" sz="1400" dirty="0"/>
          </a:p>
          <a:p>
            <a:r>
              <a:rPr lang="en-IE" sz="1400" dirty="0"/>
              <a:t>The issue of consciousness raising among teachers and staff. (The low response rate to the INTO survey says something)</a:t>
            </a:r>
          </a:p>
          <a:p>
            <a:endParaRPr lang="en-IE" sz="1400" dirty="0"/>
          </a:p>
          <a:p>
            <a:r>
              <a:rPr lang="en-IE" sz="1400" dirty="0"/>
              <a:t>Reframing the problem-Equality and how it is understood. </a:t>
            </a:r>
          </a:p>
          <a:p>
            <a:r>
              <a:rPr lang="en-IE" sz="1400" dirty="0"/>
              <a:t>A) Critiques of ‘equal opportunity equality’.  </a:t>
            </a:r>
          </a:p>
          <a:p>
            <a:r>
              <a:rPr lang="en-IE" sz="1400" dirty="0"/>
              <a:t>B) Middle class feminism</a:t>
            </a:r>
          </a:p>
          <a:p>
            <a:r>
              <a:rPr lang="en-IE" sz="1400" dirty="0"/>
              <a:t>C</a:t>
            </a:r>
            <a:r>
              <a:rPr lang="en-IE" sz="1400" dirty="0"/>
              <a:t>) Our multivalent Identities and development and these effects on children’s education (hidden curriculum)</a:t>
            </a:r>
          </a:p>
          <a:p>
            <a:endParaRPr lang="en-IE" sz="1400" dirty="0"/>
          </a:p>
          <a:p>
            <a:r>
              <a:rPr lang="en-IE" sz="1400" dirty="0"/>
              <a:t>Further research and data needed- national study on career progression and satisfaction (Making a Difference)</a:t>
            </a:r>
            <a:endParaRPr lang="en-IE"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197862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1718" y="1"/>
            <a:ext cx="4584497" cy="477043"/>
          </a:xfrm>
        </p:spPr>
        <p:txBody>
          <a:bodyPr>
            <a:normAutofit/>
          </a:bodyPr>
          <a:lstStyle/>
          <a:p>
            <a:r>
              <a:rPr lang="en-IE" sz="1800" dirty="0"/>
              <a:t>Overview and Key Issues</a:t>
            </a:r>
            <a:endParaRPr lang="en-IE" sz="1800" dirty="0"/>
          </a:p>
        </p:txBody>
      </p:sp>
      <p:sp>
        <p:nvSpPr>
          <p:cNvPr id="3" name="Content Placeholder 2"/>
          <p:cNvSpPr>
            <a:spLocks noGrp="1"/>
          </p:cNvSpPr>
          <p:nvPr>
            <p:ph idx="1"/>
          </p:nvPr>
        </p:nvSpPr>
        <p:spPr>
          <a:xfrm>
            <a:off x="670719" y="400844"/>
            <a:ext cx="4724400" cy="2839244"/>
          </a:xfrm>
        </p:spPr>
        <p:txBody>
          <a:bodyPr>
            <a:normAutofit fontScale="25000" lnSpcReduction="20000"/>
          </a:bodyPr>
          <a:lstStyle/>
          <a:p>
            <a:endParaRPr lang="en-IE" sz="1400" i="1" dirty="0"/>
          </a:p>
          <a:p>
            <a:r>
              <a:rPr lang="en-IE" sz="4100" b="1" dirty="0"/>
              <a:t>Broad context- </a:t>
            </a:r>
            <a:r>
              <a:rPr lang="en-IE" sz="4100" i="1" dirty="0"/>
              <a:t>Gender and Career </a:t>
            </a:r>
            <a:r>
              <a:rPr lang="en-IE" sz="4100" dirty="0"/>
              <a:t>per se, women’s vs men’s place in the labour market and unpaid </a:t>
            </a:r>
            <a:r>
              <a:rPr lang="en-IE" sz="4100" dirty="0" smtClean="0"/>
              <a:t>labour. Not </a:t>
            </a:r>
            <a:r>
              <a:rPr lang="en-IE" sz="4100" u="sng" dirty="0"/>
              <a:t>just</a:t>
            </a:r>
            <a:r>
              <a:rPr lang="en-IE" sz="4100" dirty="0"/>
              <a:t> about numbers in positions and sectors....quality of the experience</a:t>
            </a:r>
          </a:p>
          <a:p>
            <a:endParaRPr lang="en-IE" sz="4100" dirty="0"/>
          </a:p>
          <a:p>
            <a:r>
              <a:rPr lang="en-IE" sz="4100" b="1" dirty="0"/>
              <a:t>Teaching context </a:t>
            </a:r>
            <a:r>
              <a:rPr lang="en-IE" sz="4100" dirty="0"/>
              <a:t>-Myths and moral panics around ‘male’ shortages in school teaching-the reframing process…</a:t>
            </a:r>
          </a:p>
          <a:p>
            <a:endParaRPr lang="en-IE" sz="4100" dirty="0"/>
          </a:p>
          <a:p>
            <a:r>
              <a:rPr lang="en-IE" sz="4100" b="1" dirty="0"/>
              <a:t>Data</a:t>
            </a:r>
            <a:r>
              <a:rPr lang="en-IE" sz="4100" dirty="0"/>
              <a:t>- National and international, data the lack of data in Ireland, …a leadership discourse that is often gender blind</a:t>
            </a:r>
          </a:p>
          <a:p>
            <a:r>
              <a:rPr lang="en-IE" sz="4100" dirty="0"/>
              <a:t>Barriers to progression: formal and informal, school and the wider context</a:t>
            </a:r>
          </a:p>
          <a:p>
            <a:r>
              <a:rPr lang="en-IE" sz="4100" dirty="0"/>
              <a:t>The ‘Mommy Track’ in the labour market and our understanding of gender roles, the glass ceiling</a:t>
            </a:r>
          </a:p>
          <a:p>
            <a:endParaRPr lang="en-IE" sz="4100" dirty="0"/>
          </a:p>
          <a:p>
            <a:r>
              <a:rPr lang="en-IE" sz="4100" b="1" dirty="0"/>
              <a:t>Why?</a:t>
            </a:r>
            <a:r>
              <a:rPr lang="en-IE" sz="4100" dirty="0"/>
              <a:t> Explaining gender inequality-Understandings of our identities and -the patriarchal order, the heterosexual matrix and issues of work life balance, roles and identities</a:t>
            </a:r>
          </a:p>
          <a:p>
            <a:pPr marL="0" indent="0">
              <a:buNone/>
            </a:pPr>
            <a:endParaRPr lang="en-IE" sz="4100" dirty="0"/>
          </a:p>
          <a:p>
            <a:r>
              <a:rPr lang="en-IE" sz="4100" b="1" dirty="0"/>
              <a:t>Implications</a:t>
            </a:r>
            <a:r>
              <a:rPr lang="en-IE" sz="4100" dirty="0"/>
              <a:t> for policy in education, for education at ITE, CPD, for classroom practices</a:t>
            </a:r>
          </a:p>
          <a:p>
            <a:endParaRPr lang="en-IE" sz="1400" dirty="0"/>
          </a:p>
          <a:p>
            <a:endParaRPr lang="en-I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1800" dirty="0"/>
              <a:t>Public Discourse- ‘Moral Panic’ and the feminisation of teaching as a profession</a:t>
            </a:r>
            <a:endParaRPr lang="en-IE" sz="1800" dirty="0"/>
          </a:p>
        </p:txBody>
      </p:sp>
      <p:sp>
        <p:nvSpPr>
          <p:cNvPr id="3" name="Content Placeholder 2"/>
          <p:cNvSpPr>
            <a:spLocks noGrp="1"/>
          </p:cNvSpPr>
          <p:nvPr>
            <p:ph idx="1"/>
          </p:nvPr>
        </p:nvSpPr>
        <p:spPr>
          <a:xfrm>
            <a:off x="670719" y="705644"/>
            <a:ext cx="4957815" cy="2246436"/>
          </a:xfrm>
        </p:spPr>
        <p:txBody>
          <a:bodyPr>
            <a:normAutofit fontScale="92500" lnSpcReduction="10000"/>
          </a:bodyPr>
          <a:lstStyle/>
          <a:p>
            <a:pPr marL="46290" indent="0">
              <a:buNone/>
            </a:pPr>
            <a:r>
              <a:rPr lang="en-IE" sz="1400" dirty="0" smtClean="0"/>
              <a:t>Research </a:t>
            </a:r>
            <a:r>
              <a:rPr lang="en-IE" sz="1400" dirty="0"/>
              <a:t>in Ireland and elsewhere raises the issue of gender imbalance </a:t>
            </a:r>
            <a:r>
              <a:rPr lang="en-IE" sz="1400" dirty="0" err="1"/>
              <a:t>ie</a:t>
            </a:r>
            <a:r>
              <a:rPr lang="en-IE" sz="1400" dirty="0"/>
              <a:t> a lack of males in teaching vs a vis females as problematic </a:t>
            </a:r>
          </a:p>
          <a:p>
            <a:endParaRPr lang="en-IE" sz="1400" dirty="0"/>
          </a:p>
          <a:p>
            <a:r>
              <a:rPr lang="en-IE" sz="1400" dirty="0"/>
              <a:t>Is this a problem? </a:t>
            </a:r>
            <a:r>
              <a:rPr lang="en-IE" sz="1400" dirty="0"/>
              <a:t>And if it is for what reason</a:t>
            </a:r>
            <a:r>
              <a:rPr lang="en-IE" sz="1400" dirty="0" smtClean="0"/>
              <a:t>?</a:t>
            </a:r>
            <a:endParaRPr lang="en-IE" sz="1400" dirty="0"/>
          </a:p>
          <a:p>
            <a:pPr marL="0" indent="0">
              <a:buNone/>
            </a:pPr>
            <a:r>
              <a:rPr lang="en-IE" sz="1400" dirty="0"/>
              <a:t>	</a:t>
            </a:r>
            <a:r>
              <a:rPr lang="en-IE" sz="1400" dirty="0"/>
              <a:t>-Role models for boys </a:t>
            </a:r>
            <a:r>
              <a:rPr lang="en-IE" sz="1100" dirty="0"/>
              <a:t>(Connell The Men and the Boys’)</a:t>
            </a:r>
          </a:p>
          <a:p>
            <a:pPr marL="0" indent="0">
              <a:buNone/>
            </a:pPr>
            <a:r>
              <a:rPr lang="en-IE" sz="1400" dirty="0"/>
              <a:t>	</a:t>
            </a:r>
            <a:r>
              <a:rPr lang="en-IE" sz="1400" dirty="0"/>
              <a:t>-Access to teacher education- boys’ academic 	achievement suffering …not enough role models</a:t>
            </a:r>
          </a:p>
          <a:p>
            <a:pPr marL="0" indent="0">
              <a:buNone/>
            </a:pPr>
            <a:r>
              <a:rPr lang="en-IE" sz="1400" dirty="0"/>
              <a:t>	</a:t>
            </a:r>
            <a:r>
              <a:rPr lang="en-IE" sz="1400" dirty="0"/>
              <a:t>-Discipline and authority …males seen to be more 	authoritative</a:t>
            </a:r>
          </a:p>
          <a:p>
            <a:pPr marL="0" indent="0">
              <a:buNone/>
            </a:pPr>
            <a:r>
              <a:rPr lang="en-IE" sz="1400" dirty="0"/>
              <a:t>	</a:t>
            </a:r>
            <a:r>
              <a:rPr lang="en-IE" sz="1400" dirty="0"/>
              <a:t>-Masculinities and Femininities ( a contested terrain)</a:t>
            </a:r>
          </a:p>
          <a:p>
            <a:pPr marL="0" indent="0">
              <a:buNone/>
            </a:pPr>
            <a:endParaRPr lang="en-IE"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406696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1800" dirty="0"/>
              <a:t>A Need for Clarity in conceptualising a gender in/equality problem in career progression</a:t>
            </a:r>
            <a:endParaRPr lang="en-IE" sz="1800" dirty="0"/>
          </a:p>
        </p:txBody>
      </p:sp>
      <p:sp>
        <p:nvSpPr>
          <p:cNvPr id="3" name="Content Placeholder 2"/>
          <p:cNvSpPr>
            <a:spLocks noGrp="1"/>
          </p:cNvSpPr>
          <p:nvPr>
            <p:ph idx="1"/>
          </p:nvPr>
        </p:nvSpPr>
        <p:spPr/>
        <p:txBody>
          <a:bodyPr>
            <a:normAutofit fontScale="92500" lnSpcReduction="20000"/>
          </a:bodyPr>
          <a:lstStyle/>
          <a:p>
            <a:endParaRPr lang="en-IE" sz="1400" dirty="0"/>
          </a:p>
          <a:p>
            <a:r>
              <a:rPr lang="en-IE" sz="1400" dirty="0"/>
              <a:t>Discourses around a feminised profession and the problematic myth of male absence</a:t>
            </a:r>
          </a:p>
          <a:p>
            <a:endParaRPr lang="en-IE" sz="1400" dirty="0"/>
          </a:p>
          <a:p>
            <a:r>
              <a:rPr lang="en-IE" sz="1400" dirty="0"/>
              <a:t>How we think about gender equality more broadly-is it about equal numbers of the genders or about how we understand gender  in its complexity as a social construction that reflects traditional and dominant views around human identity. (equal opportunity and affirmative approaches)</a:t>
            </a:r>
          </a:p>
          <a:p>
            <a:endParaRPr lang="en-IE" sz="1400" dirty="0"/>
          </a:p>
          <a:p>
            <a:r>
              <a:rPr lang="en-IE" sz="1400" dirty="0"/>
              <a:t>Leadership discourse and research  as unconcerned with gender problems </a:t>
            </a:r>
            <a:r>
              <a:rPr lang="en-IE" sz="1000" dirty="0"/>
              <a:t>(except see Morgan and </a:t>
            </a:r>
            <a:r>
              <a:rPr lang="en-IE" sz="1000" dirty="0" err="1"/>
              <a:t>Sugrue</a:t>
            </a:r>
            <a:r>
              <a:rPr lang="en-IE" sz="1000" dirty="0"/>
              <a:t> 2005) </a:t>
            </a:r>
            <a:r>
              <a:rPr lang="en-IE" sz="1400" dirty="0"/>
              <a:t>Hegemonic masculinity!</a:t>
            </a:r>
          </a:p>
          <a:p>
            <a:endParaRPr lang="en-IE"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IE" sz="1800" dirty="0"/>
              <a:t>Gender stereotypes-Implications for the workplace and leadership?</a:t>
            </a:r>
            <a:endParaRPr lang="en-IE" sz="1800" dirty="0"/>
          </a:p>
        </p:txBody>
      </p:sp>
      <p:pic>
        <p:nvPicPr>
          <p:cNvPr id="922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a:xfrm>
            <a:off x="2027186" y="684213"/>
            <a:ext cx="2479777" cy="226853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ts val="338"/>
              </a:spcBef>
              <a:buClr>
                <a:schemeClr val="tx2"/>
              </a:buClr>
              <a:buSzPct val="73000"/>
              <a:buFont typeface="Wingdings 2" pitchFamily="18" charset="2"/>
              <a:buChar char=""/>
              <a:defRPr sz="1500">
                <a:solidFill>
                  <a:schemeClr val="tx1"/>
                </a:solidFill>
                <a:latin typeface="Calibri" pitchFamily="34" charset="0"/>
              </a:defRPr>
            </a:lvl1pPr>
            <a:lvl2pPr marL="417891" indent="-160727" eaLnBrk="0" hangingPunct="0">
              <a:spcBef>
                <a:spcPts val="281"/>
              </a:spcBef>
              <a:buClr>
                <a:srgbClr val="F9B639"/>
              </a:buClr>
              <a:buSzPct val="80000"/>
              <a:buFont typeface="Wingdings 2" pitchFamily="18" charset="2"/>
              <a:buChar char=""/>
              <a:defRPr sz="1300">
                <a:solidFill>
                  <a:srgbClr val="6C6C6C"/>
                </a:solidFill>
                <a:latin typeface="Calibri" pitchFamily="34" charset="0"/>
              </a:defRPr>
            </a:lvl2pPr>
            <a:lvl3pPr marL="642910" indent="-128582" eaLnBrk="0" hangingPunct="0">
              <a:spcBef>
                <a:spcPts val="225"/>
              </a:spcBef>
              <a:buClr>
                <a:srgbClr val="F9B639"/>
              </a:buClr>
              <a:buSzPct val="60000"/>
              <a:buFont typeface="Wingdings" pitchFamily="2" charset="2"/>
              <a:buChar char=""/>
              <a:defRPr sz="1100">
                <a:solidFill>
                  <a:schemeClr val="tx1"/>
                </a:solidFill>
                <a:latin typeface="Calibri" pitchFamily="34" charset="0"/>
              </a:defRPr>
            </a:lvl3pPr>
            <a:lvl4pPr marL="900074" indent="-128582" eaLnBrk="0" hangingPunct="0">
              <a:spcBef>
                <a:spcPct val="20000"/>
              </a:spcBef>
              <a:buClr>
                <a:srgbClr val="F9B639"/>
              </a:buClr>
              <a:buSzPct val="80000"/>
              <a:buFont typeface="Wingdings 2" pitchFamily="18" charset="2"/>
              <a:buChar char=""/>
              <a:defRPr sz="1100">
                <a:solidFill>
                  <a:srgbClr val="6C6C6C"/>
                </a:solidFill>
                <a:latin typeface="Calibri" pitchFamily="34" charset="0"/>
              </a:defRPr>
            </a:lvl4pPr>
            <a:lvl5pPr marL="1157237" indent="-128582" eaLnBrk="0" hangingPunct="0">
              <a:spcBef>
                <a:spcPts val="225"/>
              </a:spcBef>
              <a:buClr>
                <a:srgbClr val="F9B639"/>
              </a:buClr>
              <a:buSzPct val="70000"/>
              <a:buFont typeface="Wingdings" pitchFamily="2" charset="2"/>
              <a:buChar char=""/>
              <a:defRPr>
                <a:solidFill>
                  <a:schemeClr val="tx1"/>
                </a:solidFill>
                <a:latin typeface="Calibri" pitchFamily="34" charset="0"/>
              </a:defRPr>
            </a:lvl5pPr>
            <a:lvl6pPr marL="1414401" indent="-128582" eaLnBrk="0" fontAlgn="base" hangingPunct="0">
              <a:spcBef>
                <a:spcPts val="225"/>
              </a:spcBef>
              <a:spcAft>
                <a:spcPct val="0"/>
              </a:spcAft>
              <a:buClr>
                <a:srgbClr val="F9B639"/>
              </a:buClr>
              <a:buSzPct val="70000"/>
              <a:buFont typeface="Wingdings" pitchFamily="2" charset="2"/>
              <a:buChar char=""/>
              <a:defRPr>
                <a:solidFill>
                  <a:schemeClr val="tx1"/>
                </a:solidFill>
                <a:latin typeface="Calibri" pitchFamily="34" charset="0"/>
              </a:defRPr>
            </a:lvl6pPr>
            <a:lvl7pPr marL="1671565" indent="-128582" eaLnBrk="0" fontAlgn="base" hangingPunct="0">
              <a:spcBef>
                <a:spcPts val="225"/>
              </a:spcBef>
              <a:spcAft>
                <a:spcPct val="0"/>
              </a:spcAft>
              <a:buClr>
                <a:srgbClr val="F9B639"/>
              </a:buClr>
              <a:buSzPct val="70000"/>
              <a:buFont typeface="Wingdings" pitchFamily="2" charset="2"/>
              <a:buChar char=""/>
              <a:defRPr>
                <a:solidFill>
                  <a:schemeClr val="tx1"/>
                </a:solidFill>
                <a:latin typeface="Calibri" pitchFamily="34" charset="0"/>
              </a:defRPr>
            </a:lvl7pPr>
            <a:lvl8pPr marL="1928729" indent="-128582" eaLnBrk="0" fontAlgn="base" hangingPunct="0">
              <a:spcBef>
                <a:spcPts val="225"/>
              </a:spcBef>
              <a:spcAft>
                <a:spcPct val="0"/>
              </a:spcAft>
              <a:buClr>
                <a:srgbClr val="F9B639"/>
              </a:buClr>
              <a:buSzPct val="70000"/>
              <a:buFont typeface="Wingdings" pitchFamily="2" charset="2"/>
              <a:buChar char=""/>
              <a:defRPr>
                <a:solidFill>
                  <a:schemeClr val="tx1"/>
                </a:solidFill>
                <a:latin typeface="Calibri" pitchFamily="34" charset="0"/>
              </a:defRPr>
            </a:lvl8pPr>
            <a:lvl9pPr marL="2185892" indent="-128582" eaLnBrk="0" fontAlgn="base" hangingPunct="0">
              <a:spcBef>
                <a:spcPts val="225"/>
              </a:spcBef>
              <a:spcAft>
                <a:spcPct val="0"/>
              </a:spcAft>
              <a:buClr>
                <a:srgbClr val="F9B639"/>
              </a:buClr>
              <a:buSzPct val="70000"/>
              <a:buFont typeface="Wingdings" pitchFamily="2" charset="2"/>
              <a:buChar char=""/>
              <a:defRPr>
                <a:solidFill>
                  <a:schemeClr val="tx1"/>
                </a:solidFill>
                <a:latin typeface="Calibri" pitchFamily="34" charset="0"/>
              </a:defRPr>
            </a:lvl9pPr>
          </a:lstStyle>
          <a:p>
            <a:pPr eaLnBrk="1" hangingPunct="1">
              <a:spcBef>
                <a:spcPct val="0"/>
              </a:spcBef>
              <a:buClrTx/>
              <a:buSzTx/>
              <a:buFontTx/>
              <a:buNone/>
            </a:pPr>
            <a:fld id="{3F7D9B4E-3534-4EFE-A6CC-3F0DA38168B8}" type="slidenum">
              <a:rPr lang="en-IE" altLang="en-US" sz="600">
                <a:solidFill>
                  <a:schemeClr val="tx2"/>
                </a:solidFill>
                <a:latin typeface="Verdana" pitchFamily="34" charset="0"/>
              </a:rPr>
              <a:pPr eaLnBrk="1" hangingPunct="1">
                <a:spcBef>
                  <a:spcPct val="0"/>
                </a:spcBef>
                <a:buClrTx/>
                <a:buSzTx/>
                <a:buFontTx/>
                <a:buNone/>
              </a:pPr>
              <a:t>5</a:t>
            </a:fld>
            <a:endParaRPr lang="en-IE" altLang="en-US" sz="600">
              <a:solidFill>
                <a:schemeClr val="tx2"/>
              </a:solidFill>
              <a:latin typeface="Verdana" pitchFamily="34" charset="0"/>
            </a:endParaRPr>
          </a:p>
        </p:txBody>
      </p:sp>
    </p:spTree>
    <p:extLst>
      <p:ext uri="{BB962C8B-B14F-4D97-AF65-F5344CB8AC3E}">
        <p14:creationId xmlns:p14="http://schemas.microsoft.com/office/powerpoint/2010/main" val="2447504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1800" dirty="0"/>
              <a:t>The Significance of Gender and Gender Inequality in Education- </a:t>
            </a:r>
            <a:r>
              <a:rPr lang="en-IE" sz="1100" dirty="0"/>
              <a:t>a web image from a BA in early childhood education and training!</a:t>
            </a:r>
            <a:endParaRPr lang="en-IE" sz="1100" dirty="0"/>
          </a:p>
        </p:txBody>
      </p:sp>
      <p:pic>
        <p:nvPicPr>
          <p:cNvPr id="1026" name="Picture 2"/>
          <p:cNvPicPr>
            <a:picLocks noGrp="1" noChangeAspect="1" noChangeArrowheads="1"/>
          </p:cNvPicPr>
          <p:nvPr>
            <p:ph idx="1"/>
          </p:nvPr>
        </p:nvPicPr>
        <p:blipFill>
          <a:blip r:embed="rId3" cstate="print"/>
          <a:stretch>
            <a:fillRect/>
          </a:stretch>
        </p:blipFill>
        <p:spPr bwMode="auto">
          <a:xfrm>
            <a:off x="904875" y="791438"/>
            <a:ext cx="4724400" cy="2054086"/>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IE" sz="1600" dirty="0"/>
              <a:t>Gender Differences are seen in how teachers are positioned-a) Levels in System, b)Subject Areas and c)Promoted/Leadership positions</a:t>
            </a:r>
            <a:endParaRPr lang="en-IE" sz="1600" dirty="0"/>
          </a:p>
        </p:txBody>
      </p:sp>
      <p:sp>
        <p:nvSpPr>
          <p:cNvPr id="6" name="Content Placeholder 5"/>
          <p:cNvSpPr>
            <a:spLocks noGrp="1"/>
          </p:cNvSpPr>
          <p:nvPr>
            <p:ph idx="1"/>
          </p:nvPr>
        </p:nvSpPr>
        <p:spPr/>
        <p:txBody>
          <a:bodyPr>
            <a:normAutofit/>
          </a:bodyPr>
          <a:lstStyle/>
          <a:p>
            <a:pPr marL="0" indent="0">
              <a:buNone/>
            </a:pPr>
            <a:r>
              <a:rPr lang="en-IE" sz="1100" dirty="0"/>
              <a:t>Issue A):  N </a:t>
            </a:r>
            <a:r>
              <a:rPr lang="en-IE" sz="1100" dirty="0" err="1"/>
              <a:t>Irl</a:t>
            </a:r>
            <a:r>
              <a:rPr lang="en-IE" sz="1100" dirty="0"/>
              <a:t>. - </a:t>
            </a:r>
            <a:r>
              <a:rPr lang="en-IE" sz="1100" dirty="0"/>
              <a:t>Teachers in schools by gender 2008/2009 </a:t>
            </a:r>
          </a:p>
        </p:txBody>
      </p:sp>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a:p>
        </p:txBody>
      </p:sp>
      <p:sp>
        <p:nvSpPr>
          <p:cNvPr id="4" name="Title 1"/>
          <p:cNvSpPr txBox="1">
            <a:spLocks/>
          </p:cNvSpPr>
          <p:nvPr/>
        </p:nvSpPr>
        <p:spPr>
          <a:xfrm>
            <a:off x="288052" y="129755"/>
            <a:ext cx="5184934" cy="540015"/>
          </a:xfrm>
          <a:prstGeom prst="rect">
            <a:avLst/>
          </a:prstGeom>
        </p:spPr>
        <p:txBody>
          <a:bodyPr vert="horz" lIns="51433" tIns="25717" rIns="51433" bIns="25717"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IE" sz="1600" dirty="0"/>
          </a:p>
        </p:txBody>
      </p:sp>
      <p:graphicFrame>
        <p:nvGraphicFramePr>
          <p:cNvPr id="7" name="Content Placeholder 3"/>
          <p:cNvGraphicFramePr>
            <a:graphicFrameLocks/>
          </p:cNvGraphicFramePr>
          <p:nvPr>
            <p:extLst>
              <p:ext uri="{D42A27DB-BD31-4B8C-83A1-F6EECF244321}">
                <p14:modId xmlns:p14="http://schemas.microsoft.com/office/powerpoint/2010/main" val="2684345909"/>
              </p:ext>
            </p:extLst>
          </p:nvPr>
        </p:nvGraphicFramePr>
        <p:xfrm>
          <a:off x="768138" y="900025"/>
          <a:ext cx="4752859" cy="1946910"/>
        </p:xfrm>
        <a:graphic>
          <a:graphicData uri="http://schemas.openxmlformats.org/drawingml/2006/table">
            <a:tbl>
              <a:tblPr firstRow="1" bandRow="1">
                <a:tableStyleId>{7DF18680-E054-41AD-8BC1-D1AEF772440D}</a:tableStyleId>
              </a:tblPr>
              <a:tblGrid>
                <a:gridCol w="864156"/>
                <a:gridCol w="576104"/>
                <a:gridCol w="596679"/>
                <a:gridCol w="678980"/>
                <a:gridCol w="678980"/>
                <a:gridCol w="678980"/>
                <a:gridCol w="678980"/>
              </a:tblGrid>
              <a:tr h="317522">
                <a:tc>
                  <a:txBody>
                    <a:bodyPr/>
                    <a:lstStyle/>
                    <a:p>
                      <a:endParaRPr lang="en-IE" sz="900" dirty="0"/>
                    </a:p>
                  </a:txBody>
                  <a:tcPr marL="57610" marR="57610" marT="21601" marB="21601"/>
                </a:tc>
                <a:tc>
                  <a:txBody>
                    <a:bodyPr/>
                    <a:lstStyle/>
                    <a:p>
                      <a:r>
                        <a:rPr lang="en-IE" sz="900" dirty="0" smtClean="0"/>
                        <a:t>Male</a:t>
                      </a:r>
                      <a:endParaRPr lang="en-IE" sz="900" dirty="0"/>
                    </a:p>
                  </a:txBody>
                  <a:tcPr marL="57610" marR="57610" marT="21601" marB="21601"/>
                </a:tc>
                <a:tc>
                  <a:txBody>
                    <a:bodyPr/>
                    <a:lstStyle/>
                    <a:p>
                      <a:r>
                        <a:rPr lang="en-IE" sz="900" dirty="0" smtClean="0"/>
                        <a:t>% of males</a:t>
                      </a:r>
                      <a:endParaRPr lang="en-IE" sz="900" dirty="0"/>
                    </a:p>
                  </a:txBody>
                  <a:tcPr marL="57610" marR="57610" marT="21601" marB="21601"/>
                </a:tc>
                <a:tc>
                  <a:txBody>
                    <a:bodyPr/>
                    <a:lstStyle/>
                    <a:p>
                      <a:r>
                        <a:rPr lang="en-IE" sz="900" dirty="0" smtClean="0"/>
                        <a:t>Female</a:t>
                      </a:r>
                      <a:endParaRPr lang="en-IE" sz="900" dirty="0"/>
                    </a:p>
                  </a:txBody>
                  <a:tcPr marL="57610" marR="57610" marT="21601" marB="21601"/>
                </a:tc>
                <a:tc>
                  <a:txBody>
                    <a:bodyPr/>
                    <a:lstStyle/>
                    <a:p>
                      <a:r>
                        <a:rPr lang="en-IE" sz="900" dirty="0" smtClean="0"/>
                        <a:t>% of females</a:t>
                      </a:r>
                      <a:endParaRPr lang="en-IE" sz="900" dirty="0"/>
                    </a:p>
                  </a:txBody>
                  <a:tcPr marL="57610" marR="57610" marT="21601" marB="21601"/>
                </a:tc>
                <a:tc>
                  <a:txBody>
                    <a:bodyPr/>
                    <a:lstStyle/>
                    <a:p>
                      <a:r>
                        <a:rPr lang="en-IE" sz="900" dirty="0" smtClean="0"/>
                        <a:t>ratio</a:t>
                      </a:r>
                      <a:endParaRPr lang="en-IE" sz="900" dirty="0"/>
                    </a:p>
                  </a:txBody>
                  <a:tcPr marL="57610" marR="57610" marT="21601" marB="21601"/>
                </a:tc>
                <a:tc>
                  <a:txBody>
                    <a:bodyPr/>
                    <a:lstStyle/>
                    <a:p>
                      <a:r>
                        <a:rPr lang="en-IE" sz="900" dirty="0" smtClean="0"/>
                        <a:t>total</a:t>
                      </a:r>
                      <a:endParaRPr lang="en-IE" sz="900" dirty="0"/>
                    </a:p>
                  </a:txBody>
                  <a:tcPr marL="57610" marR="57610" marT="21601" marB="21601"/>
                </a:tc>
              </a:tr>
              <a:tr h="180362">
                <a:tc>
                  <a:txBody>
                    <a:bodyPr/>
                    <a:lstStyle/>
                    <a:p>
                      <a:r>
                        <a:rPr lang="en-IE" sz="900" dirty="0" smtClean="0"/>
                        <a:t>Nursery</a:t>
                      </a:r>
                      <a:endParaRPr lang="en-IE" sz="900" dirty="0"/>
                    </a:p>
                  </a:txBody>
                  <a:tcPr marL="57610" marR="57610" marT="21601" marB="21601"/>
                </a:tc>
                <a:tc>
                  <a:txBody>
                    <a:bodyPr/>
                    <a:lstStyle/>
                    <a:p>
                      <a:pPr algn="ctr"/>
                      <a:r>
                        <a:rPr lang="en-IE" sz="900" dirty="0" smtClean="0"/>
                        <a:t>0</a:t>
                      </a:r>
                      <a:endParaRPr lang="en-IE" sz="900" dirty="0"/>
                    </a:p>
                  </a:txBody>
                  <a:tcPr marL="57610" marR="57610" marT="21601" marB="21601"/>
                </a:tc>
                <a:tc>
                  <a:txBody>
                    <a:bodyPr/>
                    <a:lstStyle/>
                    <a:p>
                      <a:pPr algn="ctr"/>
                      <a:r>
                        <a:rPr lang="en-IE" sz="900" dirty="0" smtClean="0"/>
                        <a:t>0</a:t>
                      </a:r>
                      <a:endParaRPr lang="en-IE" sz="900" dirty="0"/>
                    </a:p>
                  </a:txBody>
                  <a:tcPr marL="57610" marR="57610" marT="21601" marB="21601"/>
                </a:tc>
                <a:tc>
                  <a:txBody>
                    <a:bodyPr/>
                    <a:lstStyle/>
                    <a:p>
                      <a:pPr algn="ctr"/>
                      <a:r>
                        <a:rPr lang="en-IE" sz="900" dirty="0" smtClean="0"/>
                        <a:t>214</a:t>
                      </a:r>
                      <a:endParaRPr lang="en-IE" sz="900" dirty="0"/>
                    </a:p>
                  </a:txBody>
                  <a:tcPr marL="57610" marR="57610" marT="21601" marB="21601"/>
                </a:tc>
                <a:tc>
                  <a:txBody>
                    <a:bodyPr/>
                    <a:lstStyle/>
                    <a:p>
                      <a:pPr algn="ctr"/>
                      <a:r>
                        <a:rPr lang="en-IE" sz="900" dirty="0" smtClean="0"/>
                        <a:t>1%</a:t>
                      </a:r>
                      <a:endParaRPr lang="en-IE" sz="900" dirty="0"/>
                    </a:p>
                  </a:txBody>
                  <a:tcPr marL="57610" marR="57610" marT="21601" marB="21601"/>
                </a:tc>
                <a:tc>
                  <a:txBody>
                    <a:bodyPr/>
                    <a:lstStyle/>
                    <a:p>
                      <a:pPr algn="ctr"/>
                      <a:r>
                        <a:rPr lang="en-IE" sz="900" dirty="0" smtClean="0"/>
                        <a:t>0</a:t>
                      </a:r>
                      <a:endParaRPr lang="en-IE" sz="900" dirty="0"/>
                    </a:p>
                  </a:txBody>
                  <a:tcPr marL="57610" marR="57610" marT="21601" marB="21601"/>
                </a:tc>
                <a:tc>
                  <a:txBody>
                    <a:bodyPr/>
                    <a:lstStyle/>
                    <a:p>
                      <a:pPr algn="ctr"/>
                      <a:r>
                        <a:rPr lang="en-IE" sz="900" dirty="0" smtClean="0"/>
                        <a:t>214</a:t>
                      </a:r>
                      <a:endParaRPr lang="en-IE" sz="900" dirty="0"/>
                    </a:p>
                  </a:txBody>
                  <a:tcPr marL="57610" marR="57610" marT="21601" marB="21601"/>
                </a:tc>
              </a:tr>
              <a:tr h="180362">
                <a:tc>
                  <a:txBody>
                    <a:bodyPr/>
                    <a:lstStyle/>
                    <a:p>
                      <a:r>
                        <a:rPr lang="en-IE" sz="900" dirty="0" smtClean="0"/>
                        <a:t>Primary</a:t>
                      </a:r>
                    </a:p>
                  </a:txBody>
                  <a:tcPr marL="57610" marR="57610" marT="21601" marB="21601"/>
                </a:tc>
                <a:tc>
                  <a:txBody>
                    <a:bodyPr/>
                    <a:lstStyle/>
                    <a:p>
                      <a:pPr algn="ctr"/>
                      <a:r>
                        <a:rPr lang="en-IE" sz="900" dirty="0" smtClean="0"/>
                        <a:t>1,328</a:t>
                      </a:r>
                      <a:endParaRPr lang="en-IE" sz="900" dirty="0"/>
                    </a:p>
                  </a:txBody>
                  <a:tcPr marL="57610" marR="57610" marT="21601" marB="21601"/>
                </a:tc>
                <a:tc>
                  <a:txBody>
                    <a:bodyPr/>
                    <a:lstStyle/>
                    <a:p>
                      <a:pPr algn="ctr"/>
                      <a:r>
                        <a:rPr lang="en-IE" sz="900" dirty="0" smtClean="0">
                          <a:solidFill>
                            <a:srgbClr val="FF0000"/>
                          </a:solidFill>
                        </a:rPr>
                        <a:t>26</a:t>
                      </a:r>
                      <a:endParaRPr lang="en-IE" sz="900" dirty="0">
                        <a:solidFill>
                          <a:srgbClr val="FF0000"/>
                        </a:solidFill>
                      </a:endParaRPr>
                    </a:p>
                  </a:txBody>
                  <a:tcPr marL="57610" marR="57610" marT="21601" marB="21601"/>
                </a:tc>
                <a:tc>
                  <a:txBody>
                    <a:bodyPr/>
                    <a:lstStyle/>
                    <a:p>
                      <a:pPr algn="ctr"/>
                      <a:r>
                        <a:rPr lang="en-IE" sz="900" dirty="0" smtClean="0"/>
                        <a:t>7299</a:t>
                      </a:r>
                      <a:endParaRPr lang="en-IE" sz="900" dirty="0"/>
                    </a:p>
                  </a:txBody>
                  <a:tcPr marL="57610" marR="57610" marT="21601" marB="21601"/>
                </a:tc>
                <a:tc>
                  <a:txBody>
                    <a:bodyPr/>
                    <a:lstStyle/>
                    <a:p>
                      <a:pPr algn="ctr"/>
                      <a:r>
                        <a:rPr lang="en-IE" sz="900" dirty="0" smtClean="0">
                          <a:solidFill>
                            <a:srgbClr val="FF0000"/>
                          </a:solidFill>
                        </a:rPr>
                        <a:t>48</a:t>
                      </a:r>
                      <a:endParaRPr lang="en-IE" sz="900" dirty="0">
                        <a:solidFill>
                          <a:srgbClr val="FF0000"/>
                        </a:solidFill>
                      </a:endParaRPr>
                    </a:p>
                  </a:txBody>
                  <a:tcPr marL="57610" marR="57610" marT="21601" marB="21601"/>
                </a:tc>
                <a:tc>
                  <a:txBody>
                    <a:bodyPr/>
                    <a:lstStyle/>
                    <a:p>
                      <a:pPr algn="ctr"/>
                      <a:r>
                        <a:rPr lang="en-IE" sz="900" dirty="0" smtClean="0"/>
                        <a:t>5.5</a:t>
                      </a:r>
                      <a:endParaRPr lang="en-IE" sz="900" dirty="0"/>
                    </a:p>
                  </a:txBody>
                  <a:tcPr marL="57610" marR="57610" marT="21601" marB="21601"/>
                </a:tc>
                <a:tc>
                  <a:txBody>
                    <a:bodyPr/>
                    <a:lstStyle/>
                    <a:p>
                      <a:pPr algn="ctr"/>
                      <a:r>
                        <a:rPr lang="en-IE" sz="900" dirty="0" smtClean="0"/>
                        <a:t>8627</a:t>
                      </a:r>
                      <a:endParaRPr lang="en-IE" sz="900" dirty="0"/>
                    </a:p>
                  </a:txBody>
                  <a:tcPr marL="57610" marR="57610" marT="21601" marB="21601"/>
                </a:tc>
              </a:tr>
              <a:tr h="180362">
                <a:tc>
                  <a:txBody>
                    <a:bodyPr/>
                    <a:lstStyle/>
                    <a:p>
                      <a:r>
                        <a:rPr lang="en-IE" sz="900" dirty="0" smtClean="0"/>
                        <a:t>Secondary</a:t>
                      </a:r>
                      <a:endParaRPr lang="en-IE" sz="900" dirty="0"/>
                    </a:p>
                  </a:txBody>
                  <a:tcPr marL="57610" marR="57610" marT="21601" marB="21601"/>
                </a:tc>
                <a:tc>
                  <a:txBody>
                    <a:bodyPr/>
                    <a:lstStyle/>
                    <a:p>
                      <a:pPr algn="ctr"/>
                      <a:r>
                        <a:rPr lang="en-IE" sz="900" dirty="0" smtClean="0"/>
                        <a:t>2,055</a:t>
                      </a:r>
                      <a:endParaRPr lang="en-IE" sz="900" dirty="0"/>
                    </a:p>
                  </a:txBody>
                  <a:tcPr marL="57610" marR="57610" marT="21601" marB="21601"/>
                </a:tc>
                <a:tc>
                  <a:txBody>
                    <a:bodyPr/>
                    <a:lstStyle/>
                    <a:p>
                      <a:pPr algn="ctr"/>
                      <a:r>
                        <a:rPr lang="en-IE" sz="900" dirty="0" smtClean="0"/>
                        <a:t>40</a:t>
                      </a:r>
                      <a:endParaRPr lang="en-IE" sz="900" dirty="0"/>
                    </a:p>
                  </a:txBody>
                  <a:tcPr marL="57610" marR="57610" marT="21601" marB="21601"/>
                </a:tc>
                <a:tc>
                  <a:txBody>
                    <a:bodyPr/>
                    <a:lstStyle/>
                    <a:p>
                      <a:pPr algn="ctr"/>
                      <a:r>
                        <a:rPr lang="en-IE" sz="900" dirty="0" smtClean="0"/>
                        <a:t>44332</a:t>
                      </a:r>
                      <a:endParaRPr lang="en-IE" sz="900" dirty="0"/>
                    </a:p>
                  </a:txBody>
                  <a:tcPr marL="57610" marR="57610" marT="21601" marB="21601"/>
                </a:tc>
                <a:tc>
                  <a:txBody>
                    <a:bodyPr/>
                    <a:lstStyle/>
                    <a:p>
                      <a:pPr algn="ctr"/>
                      <a:r>
                        <a:rPr lang="en-IE" sz="900" dirty="0" smtClean="0">
                          <a:solidFill>
                            <a:srgbClr val="FF0000"/>
                          </a:solidFill>
                        </a:rPr>
                        <a:t>28</a:t>
                      </a:r>
                      <a:endParaRPr lang="en-IE" sz="900" dirty="0">
                        <a:solidFill>
                          <a:srgbClr val="FF0000"/>
                        </a:solidFill>
                      </a:endParaRPr>
                    </a:p>
                  </a:txBody>
                  <a:tcPr marL="57610" marR="57610" marT="21601" marB="21601"/>
                </a:tc>
                <a:tc>
                  <a:txBody>
                    <a:bodyPr/>
                    <a:lstStyle/>
                    <a:p>
                      <a:pPr algn="ctr"/>
                      <a:r>
                        <a:rPr lang="en-IE" sz="900" dirty="0" smtClean="0"/>
                        <a:t>2.16</a:t>
                      </a:r>
                      <a:endParaRPr lang="en-IE" sz="900" dirty="0"/>
                    </a:p>
                  </a:txBody>
                  <a:tcPr marL="57610" marR="57610" marT="21601" marB="21601"/>
                </a:tc>
                <a:tc>
                  <a:txBody>
                    <a:bodyPr/>
                    <a:lstStyle/>
                    <a:p>
                      <a:pPr algn="ctr"/>
                      <a:r>
                        <a:rPr lang="en-IE" sz="900" dirty="0" smtClean="0"/>
                        <a:t>6387</a:t>
                      </a:r>
                      <a:endParaRPr lang="en-IE" sz="900" dirty="0"/>
                    </a:p>
                  </a:txBody>
                  <a:tcPr marL="57610" marR="57610" marT="21601" marB="21601"/>
                </a:tc>
              </a:tr>
              <a:tr h="180362">
                <a:tc>
                  <a:txBody>
                    <a:bodyPr/>
                    <a:lstStyle/>
                    <a:p>
                      <a:r>
                        <a:rPr lang="en-IE" sz="900" dirty="0" smtClean="0"/>
                        <a:t>Grammar</a:t>
                      </a:r>
                      <a:endParaRPr lang="en-IE" sz="900" dirty="0"/>
                    </a:p>
                  </a:txBody>
                  <a:tcPr marL="57610" marR="57610" marT="21601" marB="21601"/>
                </a:tc>
                <a:tc>
                  <a:txBody>
                    <a:bodyPr/>
                    <a:lstStyle/>
                    <a:p>
                      <a:pPr algn="ctr"/>
                      <a:r>
                        <a:rPr lang="sv-SE" sz="900" dirty="0" smtClean="0"/>
                        <a:t>1,584 </a:t>
                      </a:r>
                      <a:endParaRPr lang="en-IE" sz="900" dirty="0"/>
                    </a:p>
                  </a:txBody>
                  <a:tcPr marL="57610" marR="57610" marT="21601" marB="21601"/>
                </a:tc>
                <a:tc>
                  <a:txBody>
                    <a:bodyPr/>
                    <a:lstStyle/>
                    <a:p>
                      <a:pPr algn="ctr"/>
                      <a:r>
                        <a:rPr lang="en-IE" sz="900" dirty="0" smtClean="0"/>
                        <a:t>31</a:t>
                      </a:r>
                      <a:endParaRPr lang="en-IE" sz="900" dirty="0"/>
                    </a:p>
                  </a:txBody>
                  <a:tcPr marL="57610" marR="57610" marT="21601" marB="21601"/>
                </a:tc>
                <a:tc>
                  <a:txBody>
                    <a:bodyPr/>
                    <a:lstStyle/>
                    <a:p>
                      <a:pPr algn="ctr"/>
                      <a:r>
                        <a:rPr lang="en-IE" sz="900" dirty="0" smtClean="0"/>
                        <a:t>2728</a:t>
                      </a:r>
                      <a:endParaRPr lang="en-IE" sz="900" dirty="0"/>
                    </a:p>
                  </a:txBody>
                  <a:tcPr marL="57610" marR="57610" marT="21601" marB="21601"/>
                </a:tc>
                <a:tc>
                  <a:txBody>
                    <a:bodyPr/>
                    <a:lstStyle/>
                    <a:p>
                      <a:pPr algn="ctr"/>
                      <a:r>
                        <a:rPr lang="en-IE" sz="900" dirty="0" smtClean="0"/>
                        <a:t>18</a:t>
                      </a:r>
                      <a:endParaRPr lang="en-IE" sz="900" dirty="0"/>
                    </a:p>
                  </a:txBody>
                  <a:tcPr marL="57610" marR="57610" marT="21601" marB="21601"/>
                </a:tc>
                <a:tc>
                  <a:txBody>
                    <a:bodyPr/>
                    <a:lstStyle/>
                    <a:p>
                      <a:pPr algn="ctr"/>
                      <a:r>
                        <a:rPr lang="en-IE" sz="900" dirty="0" smtClean="0"/>
                        <a:t>1.7</a:t>
                      </a:r>
                      <a:endParaRPr lang="en-IE" sz="900" dirty="0"/>
                    </a:p>
                  </a:txBody>
                  <a:tcPr marL="57610" marR="57610" marT="21601" marB="21601"/>
                </a:tc>
                <a:tc>
                  <a:txBody>
                    <a:bodyPr/>
                    <a:lstStyle/>
                    <a:p>
                      <a:pPr algn="ctr"/>
                      <a:r>
                        <a:rPr lang="en-IE" sz="900" dirty="0" smtClean="0"/>
                        <a:t>4312</a:t>
                      </a:r>
                      <a:endParaRPr lang="en-IE" sz="900" dirty="0"/>
                    </a:p>
                  </a:txBody>
                  <a:tcPr marL="57610" marR="57610" marT="21601" marB="21601"/>
                </a:tc>
              </a:tr>
              <a:tr h="180362">
                <a:tc>
                  <a:txBody>
                    <a:bodyPr/>
                    <a:lstStyle/>
                    <a:p>
                      <a:r>
                        <a:rPr lang="en-IE" sz="900" dirty="0" smtClean="0"/>
                        <a:t>Special</a:t>
                      </a:r>
                      <a:endParaRPr lang="en-IE" sz="900" dirty="0"/>
                    </a:p>
                  </a:txBody>
                  <a:tcPr marL="57610" marR="57610" marT="21601" marB="21601"/>
                </a:tc>
                <a:tc>
                  <a:txBody>
                    <a:bodyPr/>
                    <a:lstStyle/>
                    <a:p>
                      <a:pPr algn="ctr"/>
                      <a:r>
                        <a:rPr lang="en-IE" sz="900" dirty="0" smtClean="0"/>
                        <a:t>154</a:t>
                      </a:r>
                      <a:endParaRPr lang="en-IE" sz="900" dirty="0"/>
                    </a:p>
                  </a:txBody>
                  <a:tcPr marL="57610" marR="57610" marT="21601" marB="21601"/>
                </a:tc>
                <a:tc>
                  <a:txBody>
                    <a:bodyPr/>
                    <a:lstStyle/>
                    <a:p>
                      <a:pPr algn="ctr"/>
                      <a:r>
                        <a:rPr lang="en-IE" sz="900" dirty="0" smtClean="0"/>
                        <a:t>3</a:t>
                      </a:r>
                      <a:endParaRPr lang="en-IE" sz="900" dirty="0"/>
                    </a:p>
                  </a:txBody>
                  <a:tcPr marL="57610" marR="57610" marT="21601" marB="21601"/>
                </a:tc>
                <a:tc>
                  <a:txBody>
                    <a:bodyPr/>
                    <a:lstStyle/>
                    <a:p>
                      <a:pPr algn="ctr"/>
                      <a:r>
                        <a:rPr lang="en-IE" sz="900" dirty="0" smtClean="0"/>
                        <a:t>669</a:t>
                      </a:r>
                      <a:endParaRPr lang="en-IE" sz="900" dirty="0"/>
                    </a:p>
                  </a:txBody>
                  <a:tcPr marL="57610" marR="57610" marT="21601" marB="21601"/>
                </a:tc>
                <a:tc>
                  <a:txBody>
                    <a:bodyPr/>
                    <a:lstStyle/>
                    <a:p>
                      <a:pPr algn="ctr"/>
                      <a:r>
                        <a:rPr lang="en-IE" sz="900" dirty="0" smtClean="0"/>
                        <a:t>4</a:t>
                      </a:r>
                      <a:endParaRPr lang="en-IE" sz="900" dirty="0"/>
                    </a:p>
                  </a:txBody>
                  <a:tcPr marL="57610" marR="57610" marT="21601" marB="21601"/>
                </a:tc>
                <a:tc>
                  <a:txBody>
                    <a:bodyPr/>
                    <a:lstStyle/>
                    <a:p>
                      <a:pPr algn="ctr"/>
                      <a:r>
                        <a:rPr lang="en-IE" sz="900" dirty="0" smtClean="0"/>
                        <a:t>4.3</a:t>
                      </a:r>
                      <a:endParaRPr lang="en-IE" sz="900" dirty="0"/>
                    </a:p>
                  </a:txBody>
                  <a:tcPr marL="57610" marR="57610" marT="21601" marB="21601"/>
                </a:tc>
                <a:tc>
                  <a:txBody>
                    <a:bodyPr/>
                    <a:lstStyle/>
                    <a:p>
                      <a:pPr algn="ctr"/>
                      <a:r>
                        <a:rPr lang="en-IE" sz="900" dirty="0" smtClean="0"/>
                        <a:t>829</a:t>
                      </a:r>
                      <a:endParaRPr lang="en-IE" sz="900" dirty="0"/>
                    </a:p>
                  </a:txBody>
                  <a:tcPr marL="57610" marR="57610" marT="21601" marB="21601"/>
                </a:tc>
              </a:tr>
              <a:tr h="180362">
                <a:tc>
                  <a:txBody>
                    <a:bodyPr/>
                    <a:lstStyle/>
                    <a:p>
                      <a:r>
                        <a:rPr lang="en-IE" sz="900" dirty="0" smtClean="0"/>
                        <a:t>Totals</a:t>
                      </a:r>
                      <a:endParaRPr lang="en-IE" sz="900" dirty="0"/>
                    </a:p>
                  </a:txBody>
                  <a:tcPr marL="57610" marR="57610" marT="21601" marB="21601"/>
                </a:tc>
                <a:tc>
                  <a:txBody>
                    <a:bodyPr/>
                    <a:lstStyle/>
                    <a:p>
                      <a:pPr algn="ctr"/>
                      <a:r>
                        <a:rPr lang="en-IE" sz="900" dirty="0" smtClean="0"/>
                        <a:t>5,121 </a:t>
                      </a:r>
                      <a:endParaRPr lang="en-IE" sz="900" dirty="0"/>
                    </a:p>
                  </a:txBody>
                  <a:tcPr marL="57610" marR="57610" marT="21601" marB="21601"/>
                </a:tc>
                <a:tc>
                  <a:txBody>
                    <a:bodyPr/>
                    <a:lstStyle/>
                    <a:p>
                      <a:pPr algn="ctr"/>
                      <a:r>
                        <a:rPr lang="en-IE" sz="900" dirty="0" smtClean="0"/>
                        <a:t>100</a:t>
                      </a:r>
                      <a:endParaRPr lang="en-IE" sz="900" dirty="0"/>
                    </a:p>
                  </a:txBody>
                  <a:tcPr marL="57610" marR="57610" marT="21601" marB="21601"/>
                </a:tc>
                <a:tc>
                  <a:txBody>
                    <a:bodyPr/>
                    <a:lstStyle/>
                    <a:p>
                      <a:pPr algn="ctr"/>
                      <a:r>
                        <a:rPr lang="en-IE" sz="900" dirty="0" smtClean="0"/>
                        <a:t>15242</a:t>
                      </a:r>
                      <a:endParaRPr lang="en-IE" sz="900" dirty="0"/>
                    </a:p>
                  </a:txBody>
                  <a:tcPr marL="57610" marR="57610" marT="21601" marB="21601"/>
                </a:tc>
                <a:tc>
                  <a:txBody>
                    <a:bodyPr/>
                    <a:lstStyle/>
                    <a:p>
                      <a:pPr algn="ctr"/>
                      <a:r>
                        <a:rPr lang="en-IE" sz="900" dirty="0" smtClean="0"/>
                        <a:t>100</a:t>
                      </a:r>
                      <a:endParaRPr lang="en-IE" sz="900" dirty="0"/>
                    </a:p>
                  </a:txBody>
                  <a:tcPr marL="57610" marR="57610" marT="21601" marB="21601"/>
                </a:tc>
                <a:tc>
                  <a:txBody>
                    <a:bodyPr/>
                    <a:lstStyle/>
                    <a:p>
                      <a:pPr algn="ctr"/>
                      <a:r>
                        <a:rPr lang="en-IE" sz="900" dirty="0" smtClean="0"/>
                        <a:t>3.0</a:t>
                      </a:r>
                      <a:endParaRPr lang="en-IE" sz="900" dirty="0"/>
                    </a:p>
                  </a:txBody>
                  <a:tcPr marL="57610" marR="57610" marT="21601" marB="21601"/>
                </a:tc>
                <a:tc>
                  <a:txBody>
                    <a:bodyPr/>
                    <a:lstStyle/>
                    <a:p>
                      <a:pPr algn="ctr"/>
                      <a:r>
                        <a:rPr lang="en-IE" sz="900" dirty="0" smtClean="0"/>
                        <a:t>20363</a:t>
                      </a:r>
                      <a:endParaRPr lang="en-IE" sz="900" dirty="0"/>
                    </a:p>
                  </a:txBody>
                  <a:tcPr marL="57610" marR="57610" marT="21601" marB="21601"/>
                </a:tc>
              </a:tr>
              <a:tr h="547216">
                <a:tc>
                  <a:txBody>
                    <a:bodyPr/>
                    <a:lstStyle/>
                    <a:p>
                      <a:endParaRPr lang="en-IE" sz="900" dirty="0" smtClean="0"/>
                    </a:p>
                    <a:p>
                      <a:r>
                        <a:rPr lang="en-IE" sz="800" b="1" dirty="0" smtClean="0"/>
                        <a:t>Pay differentials by sector!!</a:t>
                      </a:r>
                    </a:p>
                  </a:txBody>
                  <a:tcPr marL="57610" marR="57610" marT="21601" marB="21601"/>
                </a:tc>
                <a:tc>
                  <a:txBody>
                    <a:bodyPr/>
                    <a:lstStyle/>
                    <a:p>
                      <a:endParaRPr lang="en-IE" sz="900" dirty="0" smtClean="0"/>
                    </a:p>
                  </a:txBody>
                  <a:tcPr marL="57610" marR="57610" marT="21601" marB="21601"/>
                </a:tc>
                <a:tc>
                  <a:txBody>
                    <a:bodyPr/>
                    <a:lstStyle/>
                    <a:p>
                      <a:endParaRPr lang="en-IE" sz="900"/>
                    </a:p>
                  </a:txBody>
                  <a:tcPr marL="57610" marR="57610" marT="21601" marB="21601"/>
                </a:tc>
                <a:tc>
                  <a:txBody>
                    <a:bodyPr/>
                    <a:lstStyle/>
                    <a:p>
                      <a:endParaRPr lang="en-IE" sz="900" dirty="0"/>
                    </a:p>
                  </a:txBody>
                  <a:tcPr marL="57610" marR="57610" marT="21601" marB="21601"/>
                </a:tc>
                <a:tc>
                  <a:txBody>
                    <a:bodyPr/>
                    <a:lstStyle/>
                    <a:p>
                      <a:endParaRPr lang="en-IE" sz="900"/>
                    </a:p>
                  </a:txBody>
                  <a:tcPr marL="57610" marR="57610" marT="21601" marB="21601"/>
                </a:tc>
                <a:tc>
                  <a:txBody>
                    <a:bodyPr/>
                    <a:lstStyle/>
                    <a:p>
                      <a:endParaRPr lang="en-IE" sz="900"/>
                    </a:p>
                  </a:txBody>
                  <a:tcPr marL="57610" marR="57610" marT="21601" marB="21601"/>
                </a:tc>
                <a:tc>
                  <a:txBody>
                    <a:bodyPr/>
                    <a:lstStyle/>
                    <a:p>
                      <a:endParaRPr lang="en-IE" sz="900" dirty="0"/>
                    </a:p>
                  </a:txBody>
                  <a:tcPr marL="57610" marR="57610" marT="21601" marB="21601"/>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130" y="144004"/>
            <a:ext cx="5184934" cy="806272"/>
          </a:xfrm>
        </p:spPr>
        <p:txBody>
          <a:bodyPr>
            <a:normAutofit fontScale="90000"/>
          </a:bodyPr>
          <a:lstStyle/>
          <a:p>
            <a:r>
              <a:rPr lang="en-IE" sz="1600" dirty="0"/>
              <a:t>Issue C) Leadership stats indicate a gender difference</a:t>
            </a:r>
            <a:br>
              <a:rPr lang="en-IE" sz="1600" dirty="0"/>
            </a:br>
            <a:r>
              <a:rPr lang="en-IE" sz="1100" dirty="0"/>
              <a:t>NI School Principals, Source: Teachers' Pensions, Pay and Administration Branch, Department of Education (June 2009)</a:t>
            </a:r>
            <a:r>
              <a:rPr lang="en-IE" sz="1200" dirty="0"/>
              <a:t/>
            </a:r>
            <a:br>
              <a:rPr lang="en-IE" sz="1200" dirty="0"/>
            </a:br>
            <a:endParaRPr lang="en-IE" sz="1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2805282"/>
              </p:ext>
            </p:extLst>
          </p:nvPr>
        </p:nvGraphicFramePr>
        <p:xfrm>
          <a:off x="768138" y="792021"/>
          <a:ext cx="4704848" cy="2404867"/>
        </p:xfrm>
        <a:graphic>
          <a:graphicData uri="http://schemas.openxmlformats.org/drawingml/2006/table">
            <a:tbl>
              <a:tblPr firstRow="1" bandRow="1">
                <a:tableStyleId>{5C22544A-7EE6-4342-B048-85BDC9FD1C3A}</a:tableStyleId>
              </a:tblPr>
              <a:tblGrid>
                <a:gridCol w="940970"/>
                <a:gridCol w="940970"/>
                <a:gridCol w="818992"/>
                <a:gridCol w="1176212"/>
                <a:gridCol w="827704"/>
              </a:tblGrid>
              <a:tr h="316810">
                <a:tc>
                  <a:txBody>
                    <a:bodyPr/>
                    <a:lstStyle/>
                    <a:p>
                      <a:endParaRPr lang="en-IE" sz="900" dirty="0"/>
                    </a:p>
                  </a:txBody>
                  <a:tcPr marL="57610" marR="57610" marT="21601" marB="21601"/>
                </a:tc>
                <a:tc>
                  <a:txBody>
                    <a:bodyPr/>
                    <a:lstStyle/>
                    <a:p>
                      <a:r>
                        <a:rPr lang="en-IE" sz="900" dirty="0" smtClean="0"/>
                        <a:t>Principals no.</a:t>
                      </a:r>
                      <a:endParaRPr lang="en-IE" sz="900" dirty="0"/>
                    </a:p>
                  </a:txBody>
                  <a:tcPr marL="57610" marR="57610" marT="21601" marB="21601"/>
                </a:tc>
                <a:tc>
                  <a:txBody>
                    <a:bodyPr/>
                    <a:lstStyle/>
                    <a:p>
                      <a:r>
                        <a:rPr lang="en-IE" sz="900" dirty="0" smtClean="0"/>
                        <a:t>%</a:t>
                      </a:r>
                      <a:endParaRPr lang="en-IE" sz="900" dirty="0"/>
                    </a:p>
                  </a:txBody>
                  <a:tcPr marL="57610" marR="57610" marT="21601" marB="21601"/>
                </a:tc>
                <a:tc>
                  <a:txBody>
                    <a:bodyPr/>
                    <a:lstStyle/>
                    <a:p>
                      <a:r>
                        <a:rPr lang="en-IE" sz="900" dirty="0" smtClean="0"/>
                        <a:t>Vice Principals no.</a:t>
                      </a:r>
                      <a:endParaRPr lang="en-IE" sz="900" dirty="0"/>
                    </a:p>
                  </a:txBody>
                  <a:tcPr marL="57610" marR="57610" marT="21601" marB="21601"/>
                </a:tc>
                <a:tc>
                  <a:txBody>
                    <a:bodyPr/>
                    <a:lstStyle/>
                    <a:p>
                      <a:r>
                        <a:rPr lang="en-IE" sz="900" dirty="0" smtClean="0"/>
                        <a:t>%</a:t>
                      </a:r>
                      <a:endParaRPr lang="en-IE" sz="900" dirty="0"/>
                    </a:p>
                  </a:txBody>
                  <a:tcPr marL="57610" marR="57610" marT="21601" marB="21601"/>
                </a:tc>
              </a:tr>
              <a:tr h="270007">
                <a:tc>
                  <a:txBody>
                    <a:bodyPr/>
                    <a:lstStyle/>
                    <a:p>
                      <a:r>
                        <a:rPr lang="en-IE" sz="900" dirty="0" smtClean="0"/>
                        <a:t>Male</a:t>
                      </a:r>
                      <a:endParaRPr lang="en-IE" sz="900" dirty="0"/>
                    </a:p>
                  </a:txBody>
                  <a:tcPr marL="57610" marR="57610" marT="21601" marB="21601"/>
                </a:tc>
                <a:tc>
                  <a:txBody>
                    <a:bodyPr/>
                    <a:lstStyle/>
                    <a:p>
                      <a:r>
                        <a:rPr lang="en-IE" sz="900" dirty="0" smtClean="0"/>
                        <a:t>553</a:t>
                      </a:r>
                      <a:endParaRPr lang="en-IE" sz="900" dirty="0"/>
                    </a:p>
                  </a:txBody>
                  <a:tcPr marL="57610" marR="57610" marT="21601" marB="21601"/>
                </a:tc>
                <a:tc>
                  <a:txBody>
                    <a:bodyPr/>
                    <a:lstStyle/>
                    <a:p>
                      <a:r>
                        <a:rPr lang="en-IE" sz="900" dirty="0" smtClean="0"/>
                        <a:t>46.3</a:t>
                      </a:r>
                      <a:endParaRPr lang="en-IE" sz="900" dirty="0"/>
                    </a:p>
                  </a:txBody>
                  <a:tcPr marL="57610" marR="57610" marT="21601" marB="21601"/>
                </a:tc>
                <a:tc>
                  <a:txBody>
                    <a:bodyPr/>
                    <a:lstStyle/>
                    <a:p>
                      <a:r>
                        <a:rPr lang="en-IE" sz="900" dirty="0" smtClean="0"/>
                        <a:t>295</a:t>
                      </a:r>
                      <a:endParaRPr lang="en-IE" sz="900" dirty="0"/>
                    </a:p>
                  </a:txBody>
                  <a:tcPr marL="57610" marR="57610" marT="21601" marB="21601"/>
                </a:tc>
                <a:tc>
                  <a:txBody>
                    <a:bodyPr/>
                    <a:lstStyle/>
                    <a:p>
                      <a:r>
                        <a:rPr lang="en-IE" sz="900" dirty="0" smtClean="0"/>
                        <a:t>35.2</a:t>
                      </a:r>
                      <a:endParaRPr lang="en-IE" sz="900" dirty="0"/>
                    </a:p>
                  </a:txBody>
                  <a:tcPr marL="57610" marR="57610" marT="21601" marB="21601"/>
                </a:tc>
              </a:tr>
              <a:tr h="270007">
                <a:tc>
                  <a:txBody>
                    <a:bodyPr/>
                    <a:lstStyle/>
                    <a:p>
                      <a:r>
                        <a:rPr lang="en-IE" sz="900" dirty="0" smtClean="0"/>
                        <a:t>Female</a:t>
                      </a:r>
                      <a:endParaRPr lang="en-IE" sz="900" dirty="0"/>
                    </a:p>
                  </a:txBody>
                  <a:tcPr marL="57610" marR="57610" marT="21601" marB="21601"/>
                </a:tc>
                <a:tc>
                  <a:txBody>
                    <a:bodyPr/>
                    <a:lstStyle/>
                    <a:p>
                      <a:r>
                        <a:rPr lang="en-IE" sz="900" dirty="0" smtClean="0"/>
                        <a:t>641</a:t>
                      </a:r>
                      <a:endParaRPr lang="en-IE" sz="900" dirty="0"/>
                    </a:p>
                  </a:txBody>
                  <a:tcPr marL="57610" marR="57610" marT="21601" marB="21601"/>
                </a:tc>
                <a:tc>
                  <a:txBody>
                    <a:bodyPr/>
                    <a:lstStyle/>
                    <a:p>
                      <a:r>
                        <a:rPr lang="en-IE" sz="900" dirty="0" smtClean="0"/>
                        <a:t>53.7</a:t>
                      </a:r>
                      <a:endParaRPr lang="en-IE" sz="900" dirty="0"/>
                    </a:p>
                  </a:txBody>
                  <a:tcPr marL="57610" marR="57610" marT="21601" marB="21601"/>
                </a:tc>
                <a:tc>
                  <a:txBody>
                    <a:bodyPr/>
                    <a:lstStyle/>
                    <a:p>
                      <a:r>
                        <a:rPr lang="en-IE" sz="900" dirty="0" smtClean="0"/>
                        <a:t>542</a:t>
                      </a:r>
                      <a:endParaRPr lang="en-IE" sz="900" dirty="0"/>
                    </a:p>
                  </a:txBody>
                  <a:tcPr marL="57610" marR="57610" marT="21601" marB="21601"/>
                </a:tc>
                <a:tc>
                  <a:txBody>
                    <a:bodyPr/>
                    <a:lstStyle/>
                    <a:p>
                      <a:r>
                        <a:rPr lang="en-IE" sz="900" dirty="0" smtClean="0"/>
                        <a:t>64.8</a:t>
                      </a:r>
                      <a:endParaRPr lang="en-IE" sz="900" dirty="0"/>
                    </a:p>
                  </a:txBody>
                  <a:tcPr marL="57610" marR="57610" marT="21601" marB="21601"/>
                </a:tc>
              </a:tr>
              <a:tr h="1548043">
                <a:tc>
                  <a:txBody>
                    <a:bodyPr/>
                    <a:lstStyle/>
                    <a:p>
                      <a:r>
                        <a:rPr lang="en-IE" sz="900" dirty="0" smtClean="0"/>
                        <a:t>Total</a:t>
                      </a:r>
                    </a:p>
                    <a:p>
                      <a:endParaRPr lang="en-IE" sz="900" dirty="0" smtClean="0"/>
                    </a:p>
                    <a:p>
                      <a:endParaRPr lang="en-IE" sz="900" dirty="0" smtClean="0"/>
                    </a:p>
                    <a:p>
                      <a:r>
                        <a:rPr lang="en-IE" sz="900" dirty="0" smtClean="0"/>
                        <a:t>Associated pay differentials-higher</a:t>
                      </a:r>
                      <a:r>
                        <a:rPr lang="en-IE" sz="900" baseline="0" dirty="0" smtClean="0"/>
                        <a:t> average pay for males</a:t>
                      </a:r>
                      <a:endParaRPr lang="en-IE" sz="900" dirty="0" smtClean="0"/>
                    </a:p>
                    <a:p>
                      <a:endParaRPr lang="en-IE" sz="900" dirty="0" smtClean="0"/>
                    </a:p>
                    <a:p>
                      <a:endParaRPr lang="en-IE" sz="900" dirty="0"/>
                    </a:p>
                  </a:txBody>
                  <a:tcPr marL="57610" marR="57610" marT="21601" marB="21601"/>
                </a:tc>
                <a:tc>
                  <a:txBody>
                    <a:bodyPr/>
                    <a:lstStyle/>
                    <a:p>
                      <a:r>
                        <a:rPr lang="en-IE" sz="900" dirty="0" smtClean="0"/>
                        <a:t>1194</a:t>
                      </a:r>
                      <a:endParaRPr lang="en-IE" sz="900" dirty="0"/>
                    </a:p>
                  </a:txBody>
                  <a:tcPr marL="57610" marR="57610" marT="21601" marB="21601"/>
                </a:tc>
                <a:tc>
                  <a:txBody>
                    <a:bodyPr/>
                    <a:lstStyle/>
                    <a:p>
                      <a:r>
                        <a:rPr lang="en-IE" sz="900" dirty="0" smtClean="0"/>
                        <a:t>100</a:t>
                      </a:r>
                      <a:endParaRPr lang="en-IE" sz="900" dirty="0"/>
                    </a:p>
                  </a:txBody>
                  <a:tcPr marL="57610" marR="57610" marT="21601" marB="21601"/>
                </a:tc>
                <a:tc>
                  <a:txBody>
                    <a:bodyPr/>
                    <a:lstStyle/>
                    <a:p>
                      <a:r>
                        <a:rPr lang="en-IE" sz="900" dirty="0" smtClean="0"/>
                        <a:t>837</a:t>
                      </a:r>
                      <a:endParaRPr lang="en-IE" sz="900" dirty="0"/>
                    </a:p>
                  </a:txBody>
                  <a:tcPr marL="57610" marR="57610" marT="21601" marB="21601"/>
                </a:tc>
                <a:tc>
                  <a:txBody>
                    <a:bodyPr/>
                    <a:lstStyle/>
                    <a:p>
                      <a:r>
                        <a:rPr lang="en-IE" sz="900" dirty="0" smtClean="0"/>
                        <a:t>100</a:t>
                      </a:r>
                      <a:endParaRPr lang="en-IE" sz="900" dirty="0"/>
                    </a:p>
                  </a:txBody>
                  <a:tcPr marL="57610" marR="57610" marT="21601" marB="21601"/>
                </a:tc>
              </a:tr>
            </a:tbl>
          </a:graphicData>
        </a:graphic>
      </p:graphicFrame>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1600"/>
              <a:t>Principals and Teachers at School Levels ROI</a:t>
            </a:r>
            <a:endParaRPr lang="en-IE" sz="1100" dirty="0"/>
          </a:p>
        </p:txBody>
      </p:sp>
      <p:sp>
        <p:nvSpPr>
          <p:cNvPr id="5" name="Text Placeholder 4"/>
          <p:cNvSpPr>
            <a:spLocks noGrp="1"/>
          </p:cNvSpPr>
          <p:nvPr>
            <p:ph type="body" idx="1"/>
          </p:nvPr>
        </p:nvSpPr>
        <p:spPr/>
        <p:txBody>
          <a:bodyPr>
            <a:normAutofit fontScale="92500" lnSpcReduction="20000"/>
          </a:bodyPr>
          <a:lstStyle/>
          <a:p>
            <a:r>
              <a:rPr lang="en-IE" b="1" dirty="0" smtClean="0"/>
              <a:t>Gender and Promoted Posts </a:t>
            </a:r>
            <a:r>
              <a:rPr lang="en-IE" b="1" dirty="0"/>
              <a:t>(DES 2012)</a:t>
            </a:r>
            <a:endParaRPr lang="en-IE" b="1" dirty="0"/>
          </a:p>
        </p:txBody>
      </p:sp>
      <p:sp>
        <p:nvSpPr>
          <p:cNvPr id="6" name="Text Placeholder 5"/>
          <p:cNvSpPr>
            <a:spLocks noGrp="1"/>
          </p:cNvSpPr>
          <p:nvPr>
            <p:ph type="body" sz="half" idx="3"/>
          </p:nvPr>
        </p:nvSpPr>
        <p:spPr/>
        <p:txBody>
          <a:bodyPr>
            <a:normAutofit fontScale="92500" lnSpcReduction="20000"/>
          </a:bodyPr>
          <a:lstStyle/>
          <a:p>
            <a:r>
              <a:rPr lang="en-IE" b="1" dirty="0" smtClean="0"/>
              <a:t>Gender and Teaching force </a:t>
            </a:r>
            <a:r>
              <a:rPr lang="en-IE" b="1" dirty="0"/>
              <a:t>(CSO 2013 and 2007)</a:t>
            </a:r>
            <a:endParaRPr lang="en-IE" b="1" dirty="0"/>
          </a:p>
        </p:txBody>
      </p:sp>
      <p:sp>
        <p:nvSpPr>
          <p:cNvPr id="3" name="Content Placeholder 2"/>
          <p:cNvSpPr>
            <a:spLocks noGrp="1"/>
          </p:cNvSpPr>
          <p:nvPr>
            <p:ph sz="quarter" idx="2"/>
          </p:nvPr>
        </p:nvSpPr>
        <p:spPr/>
        <p:txBody>
          <a:bodyPr>
            <a:normAutofit fontScale="70000" lnSpcReduction="20000"/>
          </a:bodyPr>
          <a:lstStyle/>
          <a:p>
            <a:endParaRPr lang="en-IE" sz="1100" b="1" dirty="0"/>
          </a:p>
          <a:p>
            <a:endParaRPr lang="en-IE" sz="1100" b="1" dirty="0"/>
          </a:p>
          <a:p>
            <a:r>
              <a:rPr lang="en-IE" sz="1100" b="1" dirty="0"/>
              <a:t>Principal</a:t>
            </a:r>
          </a:p>
          <a:p>
            <a:pPr>
              <a:buNone/>
            </a:pPr>
            <a:r>
              <a:rPr lang="en-IE" sz="1100" dirty="0"/>
              <a:t> F           M</a:t>
            </a:r>
          </a:p>
          <a:p>
            <a:pPr>
              <a:buNone/>
            </a:pPr>
            <a:r>
              <a:rPr lang="en-IE" sz="1100" dirty="0"/>
              <a:t>65%   35%</a:t>
            </a:r>
          </a:p>
          <a:p>
            <a:pPr>
              <a:buNone/>
            </a:pPr>
            <a:endParaRPr lang="en-IE" sz="1100" dirty="0"/>
          </a:p>
          <a:p>
            <a:r>
              <a:rPr lang="en-IE" sz="1100" b="1" dirty="0"/>
              <a:t>Assistant  Principal</a:t>
            </a:r>
          </a:p>
          <a:p>
            <a:pPr>
              <a:buNone/>
            </a:pPr>
            <a:r>
              <a:rPr lang="en-IE" sz="1100" dirty="0"/>
              <a:t> F          M</a:t>
            </a:r>
          </a:p>
          <a:p>
            <a:pPr>
              <a:buNone/>
            </a:pPr>
            <a:r>
              <a:rPr lang="en-IE" sz="1100" dirty="0"/>
              <a:t> 95%    15%</a:t>
            </a:r>
          </a:p>
          <a:p>
            <a:pPr>
              <a:buNone/>
            </a:pPr>
            <a:endParaRPr lang="en-IE" sz="1100" dirty="0"/>
          </a:p>
          <a:p>
            <a:pPr>
              <a:buNone/>
            </a:pPr>
            <a:r>
              <a:rPr lang="en-IE" sz="1100" dirty="0"/>
              <a:t>       Fall in promotions overall through </a:t>
            </a:r>
          </a:p>
          <a:p>
            <a:pPr>
              <a:buNone/>
            </a:pPr>
            <a:r>
              <a:rPr lang="en-IE" sz="1100" dirty="0"/>
              <a:t>        moratorium 2012 to 2015 </a:t>
            </a:r>
          </a:p>
          <a:p>
            <a:pPr>
              <a:buNone/>
            </a:pPr>
            <a:r>
              <a:rPr lang="en-IE" sz="1100" dirty="0"/>
              <a:t>        43% to 40</a:t>
            </a:r>
            <a:r>
              <a:rPr lang="en-IE" sz="1100" dirty="0" smtClean="0"/>
              <a:t>%</a:t>
            </a:r>
            <a:endParaRPr lang="en-IE" sz="1100" dirty="0"/>
          </a:p>
        </p:txBody>
      </p:sp>
      <p:sp>
        <p:nvSpPr>
          <p:cNvPr id="7" name="Content Placeholder 6"/>
          <p:cNvSpPr>
            <a:spLocks noGrp="1"/>
          </p:cNvSpPr>
          <p:nvPr>
            <p:ph sz="quarter" idx="4"/>
          </p:nvPr>
        </p:nvSpPr>
        <p:spPr/>
        <p:txBody>
          <a:bodyPr>
            <a:normAutofit/>
          </a:bodyPr>
          <a:lstStyle/>
          <a:p>
            <a:endParaRPr lang="en-IE" sz="1100" dirty="0"/>
          </a:p>
          <a:p>
            <a:endParaRPr lang="en-IE" sz="1100" dirty="0"/>
          </a:p>
          <a:p>
            <a:r>
              <a:rPr lang="en-IE" sz="1100" dirty="0"/>
              <a:t>All teachers     	      75% F</a:t>
            </a:r>
          </a:p>
          <a:p>
            <a:r>
              <a:rPr lang="en-IE" sz="1100" dirty="0">
                <a:solidFill>
                  <a:srgbClr val="FF0000"/>
                </a:solidFill>
              </a:rPr>
              <a:t>Primary Level Teachers      85% F</a:t>
            </a:r>
          </a:p>
          <a:p>
            <a:r>
              <a:rPr lang="en-IE" sz="1100" dirty="0">
                <a:solidFill>
                  <a:srgbClr val="00B0F0"/>
                </a:solidFill>
              </a:rPr>
              <a:t>Primary School Managers  44% F</a:t>
            </a:r>
          </a:p>
          <a:p>
            <a:r>
              <a:rPr lang="en-IE" sz="1100" dirty="0"/>
              <a:t>Second Level Teachers      68%  F</a:t>
            </a:r>
            <a:endParaRPr lang="en-IE" sz="1100" dirty="0"/>
          </a:p>
        </p:txBody>
      </p:sp>
      <p:sp>
        <p:nvSpPr>
          <p:cNvPr id="13" name="Slide Number Placeholder 12"/>
          <p:cNvSpPr>
            <a:spLocks noGrp="1"/>
          </p:cNvSpPr>
          <p:nvPr>
            <p:ph type="sldNum" sz="quarter" idx="12"/>
          </p:nvPr>
        </p:nvSpPr>
        <p:spPr/>
        <p:txBody>
          <a:bodyPr/>
          <a:lstStyle/>
          <a:p>
            <a:fld id="{B6F15528-21DE-4FAA-801E-634DDDAF4B2B}" type="slidenum">
              <a:rPr lang="en-US" smtClean="0"/>
              <a:pPr/>
              <a:t>9</a:t>
            </a:fld>
            <a:endParaRPr lang="en-US"/>
          </a:p>
        </p:txBody>
      </p:sp>
      <p:cxnSp>
        <p:nvCxnSpPr>
          <p:cNvPr id="15" name="Straight Connector 14"/>
          <p:cNvCxnSpPr/>
          <p:nvPr/>
        </p:nvCxnSpPr>
        <p:spPr>
          <a:xfrm flipH="1">
            <a:off x="2832511" y="396011"/>
            <a:ext cx="1000" cy="21476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1677</TotalTime>
  <Words>3012</Words>
  <Application>Microsoft Office PowerPoint</Application>
  <PresentationFormat>Custom</PresentationFormat>
  <Paragraphs>280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INTO Conference 2016- Gender and Career Progression in Primary Teaching:</vt:lpstr>
      <vt:lpstr>Overview and Key Issues</vt:lpstr>
      <vt:lpstr>Public Discourse- ‘Moral Panic’ and the feminisation of teaching as a profession</vt:lpstr>
      <vt:lpstr>A Need for Clarity in conceptualising a gender in/equality problem in career progression</vt:lpstr>
      <vt:lpstr>Gender stereotypes-Implications for the workplace and leadership?</vt:lpstr>
      <vt:lpstr>The Significance of Gender and Gender Inequality in Education- a web image from a BA in early childhood education and training!</vt:lpstr>
      <vt:lpstr>Gender Differences are seen in how teachers are positioned-a) Levels in System, b)Subject Areas and c)Promoted/Leadership positions</vt:lpstr>
      <vt:lpstr>Issue C) Leadership stats indicate a gender difference NI School Principals, Source: Teachers' Pensions, Pay and Administration Branch, Department of Education (June 2009) </vt:lpstr>
      <vt:lpstr>Principals and Teachers at School Levels ROI</vt:lpstr>
      <vt:lpstr>2nd level Principalship and Deputy P by gender and sector DES (2005)</vt:lpstr>
      <vt:lpstr>Explanations- 1. Connell’s Thesis of Hegemonic Masculinity</vt:lpstr>
      <vt:lpstr>2. Naturalisation of Gender Differences- J Butler</vt:lpstr>
      <vt:lpstr>3. Identity-Familiar sounding, but it’s higher education in Canada e. g. (Armenti C. 2004)</vt:lpstr>
      <vt:lpstr>4. The Naturalness of Male /Female Differences in roles and rewards!</vt:lpstr>
      <vt:lpstr>5. Criteria for Promotion: The Irish Context and Primary Teaching, how are these understood in a traditional culture?</vt:lpstr>
      <vt:lpstr>6. The Classroom Floor- Women’s work- women seeing it as women's work!</vt:lpstr>
      <vt:lpstr>Conclusions</vt:lpstr>
      <vt:lpstr>Implications for Policy and Practice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Advancement and Promotions in Primary Teaching</dc:title>
  <dc:creator>Finn</dc:creator>
  <cp:lastModifiedBy>Maeve OBrien</cp:lastModifiedBy>
  <cp:revision>129</cp:revision>
  <cp:lastPrinted>2016-09-28T15:56:57Z</cp:lastPrinted>
  <dcterms:created xsi:type="dcterms:W3CDTF">2006-08-16T00:00:00Z</dcterms:created>
  <dcterms:modified xsi:type="dcterms:W3CDTF">2016-09-29T14:59:03Z</dcterms:modified>
</cp:coreProperties>
</file>