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77" r:id="rId5"/>
    <p:sldId id="259" r:id="rId6"/>
    <p:sldId id="280" r:id="rId7"/>
    <p:sldId id="267" r:id="rId8"/>
    <p:sldId id="268" r:id="rId9"/>
    <p:sldId id="265" r:id="rId10"/>
    <p:sldId id="276" r:id="rId11"/>
    <p:sldId id="261" r:id="rId12"/>
    <p:sldId id="274" r:id="rId13"/>
    <p:sldId id="270" r:id="rId14"/>
    <p:sldId id="271" r:id="rId15"/>
    <p:sldId id="273" r:id="rId16"/>
    <p:sldId id="278" r:id="rId17"/>
    <p:sldId id="279" r:id="rId18"/>
    <p:sldId id="275" r:id="rId19"/>
    <p:sldId id="264" r:id="rId20"/>
    <p:sldId id="257" r:id="rId21"/>
  </p:sldIdLst>
  <p:sldSz cx="5761038" cy="3240088"/>
  <p:notesSz cx="6761163" cy="9942513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257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514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7715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285875" algn="l" defTabSz="51435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1543050" algn="l" defTabSz="51435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1800225" algn="l" defTabSz="51435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057400" algn="l" defTabSz="51435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E58"/>
    <a:srgbClr val="EF7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230" y="-1230"/>
      </p:cViewPr>
      <p:guideLst>
        <p:guide orient="horz" pos="1021"/>
        <p:guide pos="18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22T17:00:27.312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uropa.eu/abc/symbols/emblem/images/europ_flag/jau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953" y="3015082"/>
            <a:ext cx="499090" cy="25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2078" y="871594"/>
            <a:ext cx="4896882" cy="694519"/>
          </a:xfrm>
        </p:spPr>
        <p:txBody>
          <a:bodyPr/>
          <a:lstStyle>
            <a:lvl1pPr>
              <a:defRPr>
                <a:solidFill>
                  <a:srgbClr val="2D2E58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64156" y="1722106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rgbClr val="2D2E58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-17003" y="3048833"/>
            <a:ext cx="720130" cy="172505"/>
          </a:xfrm>
        </p:spPr>
        <p:txBody>
          <a:bodyPr/>
          <a:lstStyle>
            <a:lvl1pPr>
              <a:defRPr smtClean="0">
                <a:solidFill>
                  <a:srgbClr val="2D2E58"/>
                </a:solidFill>
              </a:defRPr>
            </a:lvl1pPr>
          </a:lstStyle>
          <a:p>
            <a:pPr>
              <a:defRPr/>
            </a:pPr>
            <a:fld id="{F4A3DCED-8A91-417C-AF89-D62FC799207F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>
          <a:xfrm>
            <a:off x="748135" y="3048833"/>
            <a:ext cx="318057" cy="172505"/>
          </a:xfrm>
        </p:spPr>
        <p:txBody>
          <a:bodyPr/>
          <a:lstStyle>
            <a:lvl1pPr>
              <a:defRPr smtClean="0">
                <a:solidFill>
                  <a:srgbClr val="2D2E58"/>
                </a:solidFill>
              </a:defRPr>
            </a:lvl1pPr>
          </a:lstStyle>
          <a:p>
            <a:pPr>
              <a:defRPr/>
            </a:pPr>
            <a:fld id="{A05FDC0F-F23B-4C6A-B4A6-BA09B59084B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61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20"/>
          <p:cNvSpPr txBox="1">
            <a:spLocks noChangeArrowheads="1"/>
          </p:cNvSpPr>
          <p:nvPr/>
        </p:nvSpPr>
        <p:spPr bwMode="auto">
          <a:xfrm>
            <a:off x="558101" y="837773"/>
            <a:ext cx="7409336" cy="359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1400" b="1">
                <a:solidFill>
                  <a:srgbClr val="2D2E58"/>
                </a:solidFill>
              </a:rPr>
              <a:t>THANK YOU!</a:t>
            </a: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r>
              <a:rPr lang="da-DK">
                <a:solidFill>
                  <a:srgbClr val="2D2E58"/>
                </a:solidFill>
              </a:rPr>
              <a:t>FESTA has received funding from the European Union, FP7, Capacities</a:t>
            </a: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  <a:p>
            <a:endParaRPr lang="da-DK">
              <a:solidFill>
                <a:srgbClr val="2D2E58"/>
              </a:solidFill>
            </a:endParaRPr>
          </a:p>
        </p:txBody>
      </p:sp>
      <p:pic>
        <p:nvPicPr>
          <p:cNvPr id="3" name="Picture 2" descr="http://europa.eu/abc/symbols/emblem/images/europ_flag/jau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560" y="1646295"/>
            <a:ext cx="2002361" cy="102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 descr="http://simbad-fp7.eu/images/FP7-gen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35" y="1620044"/>
            <a:ext cx="1684303" cy="1026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4BBDD-1C79-4B0F-83F1-93FDCCFDA692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6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AA2E-FD91-4780-8B81-4840E119475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503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D8335-DACF-41B9-AD75-802174DE86D8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D0ED9-2DD9-4EF3-ADC4-5D9A2EAF6CEF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960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18F4-340A-41A9-B3F1-ECAA3B17D96E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1D4D0-D942-44DF-8868-4315F0CFB96F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5257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88052" y="1041696"/>
            <a:ext cx="2544458" cy="18526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928528" y="1041696"/>
            <a:ext cx="2544458" cy="18526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3ADE6-5544-4DCF-B5D5-8F89AC56726B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E06AC-C739-4C00-A2EF-AEC3FD9C66DF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575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501682"/>
            <a:ext cx="5184934" cy="43795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88052" y="939635"/>
            <a:ext cx="2545459" cy="374225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88052" y="1313860"/>
            <a:ext cx="2545459" cy="1580469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2926528" y="939635"/>
            <a:ext cx="2546459" cy="374225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2926528" y="1313860"/>
            <a:ext cx="2546459" cy="1580469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92158-5A3F-4063-B2F9-80E7034CBF20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8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6C5CE-2325-4DD0-90D6-3AA6975C8CA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420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2BAF9-B2CF-424D-AD18-3724D6A855EF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F3CE-AD7E-422C-B93B-1EDA7B3096F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725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C8B33-90EE-4F6A-9B6B-D013465B4474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3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8B333-6262-4B76-ABDA-C6223C6C8AB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2721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633451"/>
            <a:ext cx="1895342" cy="40824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245374" y="633451"/>
            <a:ext cx="3220580" cy="225501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88052" y="1041696"/>
            <a:ext cx="1895342" cy="1852633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2A58C-7E7C-4E91-A648-69522232E741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51FC2-FC0D-4791-A8AB-D2AC16FF5B85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795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129204" y="633451"/>
            <a:ext cx="3456623" cy="160011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F0A32-9442-4E95-AD32-4A39EF8328CB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40D6-CE23-4875-8488-491F0C42C2A5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009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jpe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1066192" y="3027832"/>
            <a:ext cx="4694846" cy="212256"/>
          </a:xfrm>
          <a:prstGeom prst="rect">
            <a:avLst/>
          </a:prstGeom>
          <a:solidFill>
            <a:srgbClr val="EF7E2D"/>
          </a:solidFill>
          <a:ln>
            <a:solidFill>
              <a:srgbClr val="EF7E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1027" name="Pladsholder til titel 1"/>
          <p:cNvSpPr>
            <a:spLocks noGrp="1"/>
          </p:cNvSpPr>
          <p:nvPr>
            <p:ph type="title"/>
          </p:nvPr>
        </p:nvSpPr>
        <p:spPr bwMode="auto">
          <a:xfrm>
            <a:off x="288052" y="501764"/>
            <a:ext cx="5184934" cy="54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28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288052" y="1041779"/>
            <a:ext cx="5184934" cy="177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13021" y="3017332"/>
            <a:ext cx="687123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 smtClean="0">
                <a:solidFill>
                  <a:srgbClr val="2D2E5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7F11A9-6A7D-49A4-AE1F-2845A57393AB}" type="datetimeFigureOut">
              <a:rPr lang="da-DK"/>
              <a:pPr>
                <a:defRPr/>
              </a:pPr>
              <a:t>29-09-2016</a:t>
            </a:fld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90142" y="3015082"/>
            <a:ext cx="304055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 smtClean="0">
                <a:solidFill>
                  <a:srgbClr val="2D2E5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0FC4D8-09E1-4010-884E-1FC0A6AA555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1066192" y="293259"/>
            <a:ext cx="4694846" cy="135753"/>
          </a:xfrm>
          <a:prstGeom prst="rect">
            <a:avLst/>
          </a:prstGeom>
          <a:solidFill>
            <a:srgbClr val="2D2E58"/>
          </a:solidFill>
          <a:ln>
            <a:solidFill>
              <a:srgbClr val="2D2E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600" b="1" dirty="0">
                <a:solidFill>
                  <a:srgbClr val="EF7E2D"/>
                </a:solidFill>
              </a:rPr>
              <a:t>www.FESTA-EUROPA.eu</a:t>
            </a:r>
          </a:p>
        </p:txBody>
      </p:sp>
      <p:sp>
        <p:nvSpPr>
          <p:cNvPr id="8" name="Retvinklet trekant 7"/>
          <p:cNvSpPr/>
          <p:nvPr/>
        </p:nvSpPr>
        <p:spPr>
          <a:xfrm rot="13436403">
            <a:off x="924167" y="310508"/>
            <a:ext cx="131024" cy="12225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1033" name="Billed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28" y="39001"/>
            <a:ext cx="841152" cy="344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kstboks 10"/>
          <p:cNvSpPr txBox="1">
            <a:spLocks noChangeArrowheads="1"/>
          </p:cNvSpPr>
          <p:nvPr/>
        </p:nvSpPr>
        <p:spPr bwMode="auto">
          <a:xfrm>
            <a:off x="2744494" y="3046583"/>
            <a:ext cx="2540458" cy="20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500">
                <a:solidFill>
                  <a:srgbClr val="2D2E58"/>
                </a:solidFill>
              </a:rPr>
              <a:t>These activities and FESTA have received funding from the European Union, </a:t>
            </a:r>
          </a:p>
          <a:p>
            <a:r>
              <a:rPr lang="en-US" sz="500">
                <a:solidFill>
                  <a:srgbClr val="2D2E58"/>
                </a:solidFill>
              </a:rPr>
              <a:t>Seventh Framework Programme (FP7/2007-2013) under grant agreement n° 287526 </a:t>
            </a:r>
            <a:endParaRPr lang="da-DK" sz="500">
              <a:solidFill>
                <a:srgbClr val="2D2E58"/>
              </a:solidFill>
            </a:endParaRPr>
          </a:p>
        </p:txBody>
      </p:sp>
      <p:pic>
        <p:nvPicPr>
          <p:cNvPr id="1035" name="Picture 2" descr="http://europa.eu/abc/symbols/emblem/images/europ_flag/jaune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62" y="3015082"/>
            <a:ext cx="450081" cy="22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5" descr="http://swedepeace.com/2010/wp-content/uploads/2010/06/628px-Uppsala_Universitet_Logo1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732" y="21001"/>
            <a:ext cx="303054" cy="21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7" descr="http://www.iieom.org/ITU_logo2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62" y="39001"/>
            <a:ext cx="222040" cy="21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1" descr="http://b.static.steffenvogel.de/wp-content/uploads/2010/04/rwth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830" y="115503"/>
            <a:ext cx="499090" cy="1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3" descr="http://www.timetable.ul.ie/UL_Logo.GI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88" y="21001"/>
            <a:ext cx="538097" cy="20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8" descr="http://tev.fbk.eu/index_files/logo.gi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307" y="89253"/>
            <a:ext cx="372067" cy="11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9" descr="SDU_segl_Segl blå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512" y="53252"/>
            <a:ext cx="246044" cy="18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23" descr="\\nat-bmb-filsrv2.nat.c.sdu.dk\BMBUserData$\gittet\My Pictures\img01.gi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584" y="54752"/>
            <a:ext cx="550099" cy="12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Lige forbindelse 14"/>
          <p:cNvCxnSpPr/>
          <p:nvPr/>
        </p:nvCxnSpPr>
        <p:spPr>
          <a:xfrm>
            <a:off x="1587286" y="270007"/>
            <a:ext cx="4173752" cy="0"/>
          </a:xfrm>
          <a:prstGeom prst="line">
            <a:avLst/>
          </a:prstGeom>
          <a:ln w="28575">
            <a:solidFill>
              <a:srgbClr val="EF7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vinklet trekant 31"/>
          <p:cNvSpPr/>
          <p:nvPr/>
        </p:nvSpPr>
        <p:spPr>
          <a:xfrm rot="13436403">
            <a:off x="933168" y="3065334"/>
            <a:ext cx="132024" cy="122253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2500" kern="1200">
          <a:solidFill>
            <a:srgbClr val="2D2E5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5pPr>
      <a:lvl6pPr marL="257175"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6pPr>
      <a:lvl7pPr marL="514350"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7pPr>
      <a:lvl8pPr marL="771525"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8pPr>
      <a:lvl9pPr marL="1028700" algn="ctr" rtl="0" fontAlgn="base">
        <a:spcBef>
          <a:spcPct val="0"/>
        </a:spcBef>
        <a:spcAft>
          <a:spcPct val="0"/>
        </a:spcAft>
        <a:defRPr sz="2500">
          <a:solidFill>
            <a:srgbClr val="2D2E58"/>
          </a:solidFill>
          <a:latin typeface="Arial" charset="0"/>
        </a:defRPr>
      </a:lvl9pPr>
    </p:titleStyle>
    <p:bodyStyle>
      <a:lvl1pPr marL="192881" indent="-192881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2D2E58"/>
          </a:solidFill>
          <a:latin typeface="+mn-lt"/>
          <a:ea typeface="+mn-ea"/>
          <a:cs typeface="+mn-cs"/>
        </a:defRPr>
      </a:lvl1pPr>
      <a:lvl2pPr marL="417909" indent="-160734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2D2E58"/>
          </a:solidFill>
          <a:latin typeface="+mn-lt"/>
          <a:ea typeface="+mn-ea"/>
          <a:cs typeface="+mn-cs"/>
        </a:defRPr>
      </a:lvl2pPr>
      <a:lvl3pPr marL="642938" indent="-128588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2D2E58"/>
          </a:solidFill>
          <a:latin typeface="+mn-lt"/>
          <a:ea typeface="+mn-ea"/>
          <a:cs typeface="+mn-cs"/>
        </a:defRPr>
      </a:lvl3pPr>
      <a:lvl4pPr marL="900113" indent="-12858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100" kern="1200">
          <a:solidFill>
            <a:srgbClr val="2D2E58"/>
          </a:solidFill>
          <a:latin typeface="+mn-lt"/>
          <a:ea typeface="+mn-ea"/>
          <a:cs typeface="+mn-cs"/>
        </a:defRPr>
      </a:lvl4pPr>
      <a:lvl5pPr marL="1157288" indent="-128588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rgbClr val="2D2E58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ctrTitle"/>
          </p:nvPr>
        </p:nvSpPr>
        <p:spPr>
          <a:xfrm>
            <a:off x="476039" y="701492"/>
            <a:ext cx="4896882" cy="694519"/>
          </a:xfrm>
        </p:spPr>
        <p:txBody>
          <a:bodyPr/>
          <a:lstStyle/>
          <a:p>
            <a:r>
              <a:rPr lang="da-DK" b="1" dirty="0" smtClean="0"/>
              <a:t>Is gender relevant for primary school teachers?</a:t>
            </a:r>
          </a:p>
        </p:txBody>
      </p:sp>
      <p:sp>
        <p:nvSpPr>
          <p:cNvPr id="4099" name="Undertitel 2"/>
          <p:cNvSpPr>
            <a:spLocks noGrp="1"/>
          </p:cNvSpPr>
          <p:nvPr>
            <p:ph type="subTitle" idx="1"/>
          </p:nvPr>
        </p:nvSpPr>
        <p:spPr>
          <a:xfrm>
            <a:off x="864156" y="1722047"/>
            <a:ext cx="4032727" cy="828022"/>
          </a:xfrm>
        </p:spPr>
        <p:txBody>
          <a:bodyPr/>
          <a:lstStyle/>
          <a:p>
            <a:r>
              <a:rPr lang="da-DK" dirty="0" smtClean="0"/>
              <a:t>Professor Pat O’Connor, University of Limerick, Emeritus and FESTA</a:t>
            </a:r>
          </a:p>
          <a:p>
            <a:r>
              <a:rPr lang="da-DK" dirty="0" smtClean="0"/>
              <a:t>Visiting Professor, Geary Institute UCD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251892"/>
            <a:ext cx="5184934" cy="540015"/>
          </a:xfrm>
        </p:spPr>
        <p:txBody>
          <a:bodyPr/>
          <a:lstStyle/>
          <a:p>
            <a:r>
              <a:rPr lang="en-IE" b="1" dirty="0" smtClean="0"/>
              <a:t>Organisational level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683940"/>
            <a:ext cx="5184934" cy="1779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b="1" dirty="0"/>
              <a:t>40%</a:t>
            </a:r>
            <a:r>
              <a:rPr lang="en-IE" dirty="0"/>
              <a:t> of teachers a</a:t>
            </a:r>
            <a:r>
              <a:rPr lang="en-IE" dirty="0" smtClean="0"/>
              <a:t>re </a:t>
            </a:r>
            <a:r>
              <a:rPr lang="en-IE" dirty="0"/>
              <a:t>in promotional posts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Men more likely than women to be in them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Of those in promoted posts, </a:t>
            </a:r>
            <a:r>
              <a:rPr lang="en-IE" b="1" dirty="0" smtClean="0"/>
              <a:t>25%</a:t>
            </a:r>
            <a:r>
              <a:rPr lang="en-IE" dirty="0" smtClean="0"/>
              <a:t> of the women and </a:t>
            </a:r>
            <a:r>
              <a:rPr lang="en-IE" b="1" dirty="0" smtClean="0"/>
              <a:t>57%</a:t>
            </a:r>
            <a:r>
              <a:rPr lang="en-IE" dirty="0" smtClean="0"/>
              <a:t> of the men were principals</a:t>
            </a:r>
            <a:endParaRPr lang="en-IE" dirty="0"/>
          </a:p>
          <a:p>
            <a:pPr marL="450056" lvl="3" indent="-192881">
              <a:buFont typeface="Arial" panose="020B0604020202020204" pitchFamily="34" charset="0"/>
              <a:buChar char="•"/>
            </a:pPr>
            <a:r>
              <a:rPr lang="en-IE" b="1" dirty="0"/>
              <a:t>Proportion of women in other promotional posts (e.g. Deputy/Assistant principal) reflects their parity share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b="1" dirty="0" smtClean="0"/>
              <a:t>53</a:t>
            </a:r>
            <a:r>
              <a:rPr lang="en-IE" b="1" dirty="0"/>
              <a:t>%</a:t>
            </a:r>
            <a:r>
              <a:rPr lang="en-IE" dirty="0"/>
              <a:t> of female principals were internal candidates versus </a:t>
            </a:r>
            <a:r>
              <a:rPr lang="en-IE" b="1" dirty="0"/>
              <a:t>25%</a:t>
            </a:r>
            <a:r>
              <a:rPr lang="en-IE" dirty="0"/>
              <a:t> of the men (INTO 2016)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 Why do you think that might be??? </a:t>
            </a:r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  <a:p>
            <a:pPr lvl="2">
              <a:buFont typeface="Arial" panose="020B0604020202020204" pitchFamily="34" charset="0"/>
              <a:buChar char="•"/>
            </a:pPr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627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69" y="259226"/>
            <a:ext cx="5184934" cy="540015"/>
          </a:xfrm>
        </p:spPr>
        <p:txBody>
          <a:bodyPr/>
          <a:lstStyle/>
          <a:p>
            <a:r>
              <a:rPr lang="en-IE" b="1" dirty="0" smtClean="0"/>
              <a:t>3) System </a:t>
            </a:r>
            <a:r>
              <a:rPr lang="en-IE" b="1" dirty="0" smtClean="0"/>
              <a:t>level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937" y="701492"/>
            <a:ext cx="5184934" cy="17797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IE" altLang="en-US" b="1" dirty="0" smtClean="0"/>
              <a:t>Valuation </a:t>
            </a:r>
            <a:r>
              <a:rPr lang="en-IE" altLang="en-US" b="1" dirty="0"/>
              <a:t>by the state</a:t>
            </a:r>
            <a:r>
              <a:rPr lang="en-IE" altLang="en-US" b="1" dirty="0" smtClean="0"/>
              <a:t>: </a:t>
            </a:r>
            <a:r>
              <a:rPr lang="en-IE" altLang="en-US" dirty="0" smtClean="0"/>
              <a:t>of female professions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altLang="en-US" dirty="0" smtClean="0"/>
              <a:t>In terms of Salaries?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 smtClean="0"/>
              <a:t>Proportion of Promotional posts?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 smtClean="0"/>
              <a:t>Proportion of </a:t>
            </a:r>
            <a:r>
              <a:rPr lang="en-IE" dirty="0" err="1" smtClean="0"/>
              <a:t>casualized</a:t>
            </a:r>
            <a:r>
              <a:rPr lang="en-IE" dirty="0" smtClean="0"/>
              <a:t> workers?</a:t>
            </a:r>
            <a:endParaRPr lang="en-IE" dirty="0"/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IE" dirty="0"/>
              <a:t>R</a:t>
            </a:r>
            <a:r>
              <a:rPr lang="en-IE" dirty="0" smtClean="0"/>
              <a:t>elative </a:t>
            </a:r>
            <a:r>
              <a:rPr lang="en-IE" dirty="0"/>
              <a:t>to </a:t>
            </a:r>
            <a:r>
              <a:rPr lang="en-IE" dirty="0" smtClean="0"/>
              <a:t> </a:t>
            </a:r>
            <a:r>
              <a:rPr lang="en-IE" dirty="0"/>
              <a:t>predominantly male careers </a:t>
            </a:r>
            <a:endParaRPr lang="en-IE" dirty="0" smtClean="0"/>
          </a:p>
          <a:p>
            <a:pPr marL="175022" indent="0">
              <a:buNone/>
              <a:defRPr/>
            </a:pPr>
            <a:r>
              <a:rPr lang="en-IE" sz="1800" dirty="0" smtClean="0"/>
              <a:t>Other </a:t>
            </a:r>
            <a:r>
              <a:rPr lang="en-IE" sz="1800" dirty="0"/>
              <a:t>‘perks</a:t>
            </a:r>
            <a:r>
              <a:rPr lang="en-IE" sz="1800" b="1" dirty="0" smtClean="0"/>
              <a:t>’ </a:t>
            </a:r>
            <a:r>
              <a:rPr lang="en-IE" dirty="0"/>
              <a:t>e.g. </a:t>
            </a:r>
            <a:r>
              <a:rPr lang="en-IE" dirty="0" smtClean="0"/>
              <a:t>rent allowance; </a:t>
            </a:r>
            <a:r>
              <a:rPr lang="en-IE" dirty="0"/>
              <a:t>clothing </a:t>
            </a:r>
            <a:r>
              <a:rPr lang="en-IE" dirty="0" err="1" smtClean="0"/>
              <a:t>etc</a:t>
            </a:r>
            <a:endParaRPr lang="en-IE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IE" b="1" dirty="0"/>
              <a:t>Studies by INTO on these</a:t>
            </a:r>
            <a:r>
              <a:rPr lang="en-IE" b="1" dirty="0" smtClean="0"/>
              <a:t>??? 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70179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39" y="467916"/>
            <a:ext cx="5184934" cy="540015"/>
          </a:xfrm>
        </p:spPr>
        <p:txBody>
          <a:bodyPr/>
          <a:lstStyle/>
          <a:p>
            <a:r>
              <a:rPr lang="en-IE" b="1" dirty="0" smtClean="0"/>
              <a:t>Other issues??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827956"/>
            <a:ext cx="5184934" cy="1779798"/>
          </a:xfrm>
        </p:spPr>
        <p:txBody>
          <a:bodyPr/>
          <a:lstStyle/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IE" sz="2400" dirty="0" smtClean="0">
                <a:latin typeface="Times New Romab"/>
              </a:rPr>
              <a:t>Managerialism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IE" sz="2400" dirty="0" smtClean="0">
                <a:latin typeface="Times New Romab"/>
              </a:rPr>
              <a:t>Bureaucratization  </a:t>
            </a:r>
            <a:endParaRPr lang="en-IE" sz="2600" dirty="0">
              <a:latin typeface="Times New Romab"/>
            </a:endParaRP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IE" sz="2800" dirty="0" smtClean="0">
                <a:latin typeface="Times New Romab"/>
              </a:rPr>
              <a:t> </a:t>
            </a:r>
            <a:r>
              <a:rPr lang="en-IE" sz="2700" dirty="0" smtClean="0">
                <a:latin typeface="Times New Romab"/>
              </a:rPr>
              <a:t>Cuts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IE" sz="2800" dirty="0" smtClean="0">
                <a:latin typeface="Times New Romab"/>
              </a:rPr>
              <a:t>Gender </a:t>
            </a:r>
            <a:r>
              <a:rPr lang="en-IE" sz="2800" dirty="0" smtClean="0">
                <a:latin typeface="Times New Romab"/>
              </a:rPr>
              <a:t>Stereotypes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latin typeface="Times New Romab"/>
              </a:rPr>
              <a:t> </a:t>
            </a:r>
            <a:r>
              <a:rPr lang="en-IE" sz="2000" dirty="0" err="1">
                <a:latin typeface="Times New Romab"/>
              </a:rPr>
              <a:t>F</a:t>
            </a:r>
            <a:r>
              <a:rPr lang="en-IE" sz="2000" dirty="0" err="1" smtClean="0">
                <a:latin typeface="Times New Romab"/>
              </a:rPr>
              <a:t>ocii</a:t>
            </a:r>
            <a:r>
              <a:rPr lang="en-IE" sz="2000" dirty="0" smtClean="0">
                <a:latin typeface="Times New Romab"/>
              </a:rPr>
              <a:t> </a:t>
            </a:r>
            <a:r>
              <a:rPr lang="en-IE" sz="2000" dirty="0" smtClean="0">
                <a:latin typeface="Times New Romab"/>
              </a:rPr>
              <a:t>for INTO campaigns</a:t>
            </a:r>
            <a:r>
              <a:rPr lang="en-IE" sz="2000" dirty="0" smtClean="0">
                <a:latin typeface="Times New Romab"/>
              </a:rPr>
              <a:t>? </a:t>
            </a:r>
            <a:endParaRPr lang="en-IE" sz="2000" dirty="0" smtClean="0">
              <a:latin typeface="Times New Romab"/>
            </a:endParaRPr>
          </a:p>
          <a:p>
            <a:pPr marL="1028700" lvl="4" indent="0">
              <a:buNone/>
              <a:defRPr/>
            </a:pPr>
            <a:endParaRPr lang="en-IE" sz="2500" dirty="0" smtClean="0">
              <a:latin typeface="Times New Romab"/>
            </a:endParaRPr>
          </a:p>
          <a:p>
            <a:pPr lvl="3">
              <a:buFont typeface="Arial" panose="020B0604020202020204" pitchFamily="34" charset="0"/>
              <a:buChar char="•"/>
              <a:defRPr/>
            </a:pPr>
            <a:endParaRPr lang="en-IE" sz="2500" dirty="0" smtClean="0">
              <a:latin typeface="Times New Romab"/>
            </a:endParaRPr>
          </a:p>
          <a:p>
            <a:pPr lvl="4">
              <a:buFont typeface="Arial" panose="020B0604020202020204" pitchFamily="34" charset="0"/>
              <a:buChar char="•"/>
              <a:defRPr/>
            </a:pPr>
            <a:endParaRPr lang="en-IE" sz="2500" dirty="0">
              <a:latin typeface="Times New Romab"/>
            </a:endParaRPr>
          </a:p>
        </p:txBody>
      </p:sp>
    </p:spTree>
    <p:extLst>
      <p:ext uri="{BB962C8B-B14F-4D97-AF65-F5344CB8AC3E}">
        <p14:creationId xmlns:p14="http://schemas.microsoft.com/office/powerpoint/2010/main" val="1910517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395908"/>
            <a:ext cx="4536504" cy="468007"/>
          </a:xfrm>
        </p:spPr>
        <p:txBody>
          <a:bodyPr/>
          <a:lstStyle/>
          <a:p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 smtClean="0"/>
              <a:t>System level: INTO </a:t>
            </a:r>
            <a:r>
              <a:rPr lang="en-IE" b="1" dirty="0"/>
              <a:t>1980s</a:t>
            </a:r>
            <a:br>
              <a:rPr lang="en-IE" b="1" dirty="0"/>
            </a:b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23" y="827956"/>
            <a:ext cx="5184934" cy="17797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dirty="0" smtClean="0"/>
              <a:t>Challenging Myths; Presenting facts</a:t>
            </a:r>
          </a:p>
          <a:p>
            <a:pPr marL="510778" lvl="1" indent="-285750">
              <a:buFont typeface="Arial" panose="020B0604020202020204" pitchFamily="34" charset="0"/>
              <a:buChar char="•"/>
              <a:defRPr/>
            </a:pPr>
            <a:r>
              <a:rPr lang="en-IE" b="1" dirty="0"/>
              <a:t>W</a:t>
            </a:r>
            <a:r>
              <a:rPr lang="en-IE" b="1" dirty="0" smtClean="0"/>
              <a:t>omen 9.5 </a:t>
            </a:r>
            <a:r>
              <a:rPr lang="en-IE" b="1" dirty="0" err="1" smtClean="0"/>
              <a:t>yrs</a:t>
            </a:r>
            <a:r>
              <a:rPr lang="en-IE" b="1" dirty="0" smtClean="0"/>
              <a:t> to </a:t>
            </a:r>
            <a:r>
              <a:rPr lang="en-IE" b="1" dirty="0" err="1" smtClean="0"/>
              <a:t>principalship</a:t>
            </a:r>
            <a:r>
              <a:rPr lang="en-IE" b="1" dirty="0" smtClean="0"/>
              <a:t>; men: 5 </a:t>
            </a:r>
            <a:r>
              <a:rPr lang="en-IE" b="1" dirty="0" err="1" smtClean="0"/>
              <a:t>yrs</a:t>
            </a:r>
            <a:endParaRPr lang="en-IE" b="1" dirty="0"/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IE" dirty="0"/>
              <a:t>Focus </a:t>
            </a:r>
            <a:r>
              <a:rPr lang="en-IE" dirty="0" smtClean="0"/>
              <a:t>then </a:t>
            </a:r>
            <a:r>
              <a:rPr lang="en-IE" dirty="0"/>
              <a:t>on </a:t>
            </a:r>
            <a:r>
              <a:rPr lang="en-IE" dirty="0" smtClean="0"/>
              <a:t>Campaigns: </a:t>
            </a:r>
            <a:r>
              <a:rPr lang="en-IE" dirty="0"/>
              <a:t>changing </a:t>
            </a:r>
            <a:r>
              <a:rPr lang="en-IE" dirty="0" smtClean="0"/>
              <a:t>attitudes </a:t>
            </a:r>
            <a:endParaRPr lang="en-IE" dirty="0"/>
          </a:p>
          <a:p>
            <a:pPr marL="482203" lvl="1" indent="-257175">
              <a:buFont typeface="Arial" pitchFamily="34" charset="0"/>
              <a:buChar char="•"/>
              <a:defRPr/>
            </a:pPr>
            <a:r>
              <a:rPr lang="en-IE" dirty="0"/>
              <a:t>Individual Teachers </a:t>
            </a:r>
            <a:endParaRPr lang="en-IE" dirty="0" smtClean="0"/>
          </a:p>
          <a:p>
            <a:pPr marL="482203" lvl="1" indent="-257175">
              <a:buFont typeface="Arial" pitchFamily="34" charset="0"/>
              <a:buChar char="•"/>
              <a:defRPr/>
            </a:pPr>
            <a:r>
              <a:rPr lang="en-IE" dirty="0" smtClean="0"/>
              <a:t>Selection </a:t>
            </a:r>
            <a:r>
              <a:rPr lang="en-IE" dirty="0"/>
              <a:t>Boards and Boards of Management</a:t>
            </a:r>
          </a:p>
          <a:p>
            <a:pPr marL="482203" lvl="1" indent="-257175">
              <a:buFont typeface="Arial" pitchFamily="34" charset="0"/>
              <a:buChar char="•"/>
              <a:defRPr/>
            </a:pPr>
            <a:r>
              <a:rPr lang="en-IE" dirty="0" smtClean="0"/>
              <a:t>Societal </a:t>
            </a:r>
            <a:r>
              <a:rPr lang="en-IE" dirty="0"/>
              <a:t>attitude to women in </a:t>
            </a:r>
            <a:r>
              <a:rPr lang="en-IE" dirty="0" smtClean="0"/>
              <a:t>power</a:t>
            </a:r>
          </a:p>
          <a:p>
            <a:pPr marL="735807" lvl="2" indent="-285750">
              <a:buFont typeface="Arial" panose="020B0604020202020204" pitchFamily="34" charset="0"/>
              <a:buChar char="•"/>
              <a:defRPr/>
            </a:pPr>
            <a:r>
              <a:rPr lang="en-IE" dirty="0" smtClean="0"/>
              <a:t>Will you apply for a </a:t>
            </a:r>
            <a:r>
              <a:rPr lang="en-IE" dirty="0" err="1" smtClean="0"/>
              <a:t>principalship</a:t>
            </a:r>
            <a:r>
              <a:rPr lang="en-IE" dirty="0" smtClean="0"/>
              <a:t>?</a:t>
            </a:r>
          </a:p>
          <a:p>
            <a:pPr marL="735807" lvl="2" indent="-285750">
              <a:buFont typeface="Arial" panose="020B0604020202020204" pitchFamily="34" charset="0"/>
              <a:buChar char="•"/>
              <a:defRPr/>
            </a:pPr>
            <a:r>
              <a:rPr lang="en-IE" dirty="0"/>
              <a:t>W</a:t>
            </a:r>
            <a:r>
              <a:rPr lang="en-IE" dirty="0" smtClean="0"/>
              <a:t>orking </a:t>
            </a:r>
            <a:r>
              <a:rPr lang="en-IE" dirty="0" smtClean="0"/>
              <a:t>towards gender balance in text books…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8610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69" y="361287"/>
            <a:ext cx="5184934" cy="540015"/>
          </a:xfrm>
        </p:spPr>
        <p:txBody>
          <a:bodyPr/>
          <a:lstStyle/>
          <a:p>
            <a:r>
              <a:rPr lang="en-IE" b="1" dirty="0" smtClean="0"/>
              <a:t>More recently: Big Issues??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202" y="769533"/>
            <a:ext cx="5184934" cy="19499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b="1" dirty="0" smtClean="0"/>
              <a:t>Scarcity of male applicants </a:t>
            </a:r>
            <a:r>
              <a:rPr lang="en-IE" dirty="0" smtClean="0"/>
              <a:t>(2004; 2006)</a:t>
            </a:r>
          </a:p>
          <a:p>
            <a:pPr marL="510778" lvl="1" indent="-285750">
              <a:buFont typeface="Arial" panose="020B0604020202020204" pitchFamily="34" charset="0"/>
              <a:buChar char="•"/>
            </a:pPr>
            <a:r>
              <a:rPr lang="en-IE" dirty="0" smtClean="0"/>
              <a:t>Implications? </a:t>
            </a:r>
            <a:r>
              <a:rPr lang="en-IE" dirty="0"/>
              <a:t>H</a:t>
            </a:r>
            <a:r>
              <a:rPr lang="en-IE" dirty="0" smtClean="0"/>
              <a:t>igher valuation of male </a:t>
            </a:r>
            <a:r>
              <a:rPr lang="en-IE" dirty="0" smtClean="0"/>
              <a:t>applicants</a:t>
            </a:r>
            <a:endParaRPr lang="en-I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 smtClean="0"/>
              <a:t>Men </a:t>
            </a:r>
            <a:r>
              <a:rPr lang="en-IE" b="1" dirty="0"/>
              <a:t>were more likely than women to get a permanent </a:t>
            </a:r>
            <a:r>
              <a:rPr lang="en-IE" b="1" dirty="0" smtClean="0"/>
              <a:t>post immediately after qualification</a:t>
            </a:r>
            <a:endParaRPr lang="en-IE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b="1" dirty="0" smtClean="0"/>
              <a:t>38%</a:t>
            </a:r>
            <a:r>
              <a:rPr lang="en-IE" dirty="0" smtClean="0"/>
              <a:t> </a:t>
            </a:r>
            <a:r>
              <a:rPr lang="en-IE" dirty="0"/>
              <a:t>versus </a:t>
            </a:r>
            <a:r>
              <a:rPr lang="en-IE" b="1" dirty="0" smtClean="0"/>
              <a:t>24%</a:t>
            </a:r>
            <a:r>
              <a:rPr lang="en-IE" dirty="0" smtClean="0"/>
              <a:t> </a:t>
            </a:r>
            <a:r>
              <a:rPr lang="en-IE" dirty="0"/>
              <a:t>(INTO, 2016</a:t>
            </a:r>
            <a:r>
              <a:rPr lang="en-IE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Not surprising… since men have been defined as a scarce and valued </a:t>
            </a:r>
            <a:r>
              <a:rPr lang="en-IE" dirty="0" smtClean="0"/>
              <a:t>resource</a:t>
            </a:r>
            <a:r>
              <a:rPr lang="en-IE" dirty="0" smtClean="0"/>
              <a:t>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 smtClean="0"/>
              <a:t>INTO (2016) focus is mainly on individual attitudes…</a:t>
            </a:r>
            <a:r>
              <a:rPr lang="en-IE" dirty="0" smtClean="0"/>
              <a:t> </a:t>
            </a:r>
            <a:endParaRPr lang="en-IE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35306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02" y="395308"/>
            <a:ext cx="5184934" cy="540015"/>
          </a:xfrm>
        </p:spPr>
        <p:txBody>
          <a:bodyPr/>
          <a:lstStyle/>
          <a:p>
            <a:r>
              <a:rPr lang="en-IE" b="1" dirty="0" smtClean="0"/>
              <a:t>What is going on??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827956"/>
            <a:ext cx="5184934" cy="177979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b="1" dirty="0">
                <a:latin typeface="Times New Roman" pitchFamily="18" charset="0"/>
                <a:cs typeface="Times New Roman" pitchFamily="18" charset="0"/>
              </a:rPr>
              <a:t>Patriarchal dividend:</a:t>
            </a:r>
            <a:r>
              <a:rPr lang="en-GB" dirty="0"/>
              <a:t> </a:t>
            </a:r>
            <a:r>
              <a:rPr lang="en-GB" dirty="0" smtClean="0"/>
              <a:t>‘Bonus’  for maleness: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‘in </a:t>
            </a:r>
            <a:r>
              <a:rPr lang="en-GB" dirty="0"/>
              <a:t>terms of honour, prestige and the right to command.  They [men] also gain a material </a:t>
            </a:r>
            <a:r>
              <a:rPr lang="en-GB" dirty="0" err="1"/>
              <a:t>dividend.</a:t>
            </a:r>
            <a:r>
              <a:rPr lang="en-GB" dirty="0" err="1" smtClean="0"/>
              <a:t>’Connell</a:t>
            </a:r>
            <a:r>
              <a:rPr lang="en-GB" dirty="0" smtClean="0"/>
              <a:t>, 1995 </a:t>
            </a:r>
            <a:endParaRPr lang="en-IE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b="1" dirty="0" smtClean="0"/>
              <a:t>Public Patriarchy:</a:t>
            </a:r>
            <a:r>
              <a:rPr lang="en-IE" dirty="0" smtClean="0"/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social structures and practices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to varying degrees advantage men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(e.g. resources, status, power)</a:t>
            </a:r>
            <a:r>
              <a:rPr lang="en-IE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b="1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IE" dirty="0">
                <a:latin typeface="Times New Roman" pitchFamily="18" charset="0"/>
                <a:cs typeface="Times New Roman" pitchFamily="18" charset="0"/>
              </a:rPr>
              <a:t>Female’ professions less valued than ‘male’ ones </a:t>
            </a:r>
            <a:endParaRPr lang="en-IE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b="1" dirty="0" smtClean="0">
                <a:latin typeface="Times New Roman" pitchFamily="18" charset="0"/>
                <a:cs typeface="Times New Roman" pitchFamily="18" charset="0"/>
              </a:rPr>
              <a:t>In female dominated professions men are valued </a:t>
            </a:r>
          </a:p>
          <a:p>
            <a:pPr marL="707231" lvl="2" indent="-257175">
              <a:buFont typeface="Arial" pitchFamily="34" charset="0"/>
              <a:buChar char="•"/>
              <a:defRPr/>
            </a:pPr>
            <a:endParaRPr lang="en-I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8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251892"/>
            <a:ext cx="5184934" cy="540015"/>
          </a:xfrm>
        </p:spPr>
        <p:txBody>
          <a:bodyPr/>
          <a:lstStyle/>
          <a:p>
            <a:r>
              <a:rPr lang="en-IE" b="1" dirty="0" smtClean="0"/>
              <a:t>Other career </a:t>
            </a:r>
            <a:r>
              <a:rPr lang="en-IE" b="1" dirty="0"/>
              <a:t>i</a:t>
            </a:r>
            <a:r>
              <a:rPr lang="en-IE" b="1" dirty="0" smtClean="0"/>
              <a:t>ssues?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683940"/>
            <a:ext cx="5184934" cy="1779798"/>
          </a:xfrm>
        </p:spPr>
        <p:txBody>
          <a:bodyPr/>
          <a:lstStyle/>
          <a:p>
            <a:r>
              <a:rPr lang="en-IE" dirty="0" smtClean="0"/>
              <a:t>Are men more likely to be ‘walking’ principals?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 In bigger Schools-more highly paid…  </a:t>
            </a:r>
            <a:endParaRPr lang="en-I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E" dirty="0" smtClean="0"/>
              <a:t>Do </a:t>
            </a:r>
            <a:r>
              <a:rPr lang="en-IE" dirty="0" smtClean="0"/>
              <a:t>men get </a:t>
            </a:r>
            <a:r>
              <a:rPr lang="en-IE" dirty="0" err="1" smtClean="0"/>
              <a:t>principalships</a:t>
            </a:r>
            <a:r>
              <a:rPr lang="en-IE" dirty="0" smtClean="0"/>
              <a:t> quicker than women?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No data on this…. Should there be</a:t>
            </a:r>
            <a:r>
              <a:rPr lang="en-IE" dirty="0" smtClean="0"/>
              <a:t>???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Men are more likely to get a permanent post immediately after </a:t>
            </a:r>
            <a:r>
              <a:rPr lang="en-IE" dirty="0" smtClean="0"/>
              <a:t>qualification… an issue??</a:t>
            </a:r>
          </a:p>
          <a:p>
            <a:pPr marL="514350" lvl="2" indent="0">
              <a:buNone/>
            </a:pPr>
            <a:r>
              <a:rPr lang="en-IE" b="1" dirty="0" smtClean="0"/>
              <a:t>Individual level also</a:t>
            </a:r>
            <a:r>
              <a:rPr lang="en-IE" dirty="0" smtClean="0"/>
              <a:t>? 29</a:t>
            </a:r>
            <a:r>
              <a:rPr lang="en-IE" dirty="0"/>
              <a:t>% of women v 65% of the men </a:t>
            </a:r>
            <a:r>
              <a:rPr lang="en-IE" dirty="0" smtClean="0"/>
              <a:t> </a:t>
            </a:r>
            <a:r>
              <a:rPr lang="en-IE" dirty="0"/>
              <a:t>would enjoy the challenge of running a big school</a:t>
            </a:r>
            <a:endParaRPr lang="en-IE" dirty="0" smtClean="0"/>
          </a:p>
          <a:p>
            <a:pPr>
              <a:buFont typeface="Arial" panose="020B0604020202020204" pitchFamily="34" charset="0"/>
              <a:buChar char="•"/>
            </a:pPr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5214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323900"/>
            <a:ext cx="5184934" cy="540015"/>
          </a:xfrm>
        </p:spPr>
        <p:txBody>
          <a:bodyPr/>
          <a:lstStyle/>
          <a:p>
            <a:r>
              <a:rPr lang="en-IE" b="1" dirty="0" err="1" smtClean="0"/>
              <a:t>Focii</a:t>
            </a:r>
            <a:r>
              <a:rPr lang="en-IE" b="1" dirty="0" smtClean="0"/>
              <a:t> for</a:t>
            </a:r>
            <a:r>
              <a:rPr lang="en-IE" b="1" dirty="0" smtClean="0"/>
              <a:t> INTO….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23" y="683940"/>
            <a:ext cx="5184934" cy="177979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Comparing careers of men and women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sz="1800" dirty="0"/>
              <a:t> </a:t>
            </a:r>
            <a:r>
              <a:rPr lang="en-IE" sz="1800" dirty="0" smtClean="0"/>
              <a:t>Years</a:t>
            </a:r>
            <a:r>
              <a:rPr lang="en-IE" sz="1800" dirty="0" smtClean="0"/>
              <a:t> </a:t>
            </a:r>
            <a:r>
              <a:rPr lang="en-IE" sz="1800" dirty="0" smtClean="0"/>
              <a:t>to principal</a:t>
            </a:r>
            <a:r>
              <a:rPr lang="en-IE" sz="1800" dirty="0" smtClean="0"/>
              <a:t>; </a:t>
            </a:r>
            <a:r>
              <a:rPr lang="en-IE" sz="1800" dirty="0" smtClean="0"/>
              <a:t>‘Walking</a:t>
            </a:r>
            <a:r>
              <a:rPr lang="en-IE" sz="1800" dirty="0" smtClean="0"/>
              <a:t>’ principals?</a:t>
            </a:r>
            <a:endParaRPr lang="en-IE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/>
              <a:t> Comparing </a:t>
            </a:r>
            <a:r>
              <a:rPr lang="en-IE" sz="2000" dirty="0" smtClean="0"/>
              <a:t>female dominated careers  with </a:t>
            </a:r>
            <a:r>
              <a:rPr lang="en-IE" sz="2000" dirty="0"/>
              <a:t>male </a:t>
            </a:r>
            <a:r>
              <a:rPr lang="en-IE" sz="2000" dirty="0" smtClean="0"/>
              <a:t>ones: </a:t>
            </a:r>
            <a:r>
              <a:rPr lang="en-IE" sz="2000" dirty="0" smtClean="0"/>
              <a:t>conditions and ‘perks</a:t>
            </a:r>
            <a:r>
              <a:rPr lang="en-IE" sz="2000" dirty="0" smtClean="0"/>
              <a:t>’…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000" dirty="0" smtClean="0"/>
              <a:t> Challenging systemic impact on construction of role of principal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sz="1800" dirty="0" smtClean="0"/>
              <a:t>Moving away from focus on attracting </a:t>
            </a:r>
            <a:r>
              <a:rPr lang="en-IE" sz="1800" dirty="0" smtClean="0"/>
              <a:t>men..</a:t>
            </a:r>
            <a:endParaRPr lang="en-IE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IE" sz="18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sz="1500" dirty="0"/>
              <a:t> </a:t>
            </a:r>
            <a:r>
              <a:rPr lang="en-IE" sz="1500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3088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467916"/>
            <a:ext cx="5184934" cy="540015"/>
          </a:xfrm>
        </p:spPr>
        <p:txBody>
          <a:bodyPr/>
          <a:lstStyle/>
          <a:p>
            <a:r>
              <a:rPr lang="en-IE" b="1" dirty="0" smtClean="0"/>
              <a:t>What </a:t>
            </a:r>
            <a:r>
              <a:rPr lang="en-IE" b="1" dirty="0" smtClean="0"/>
              <a:t>will</a:t>
            </a:r>
            <a:r>
              <a:rPr lang="en-IE" b="1" dirty="0" smtClean="0"/>
              <a:t> </a:t>
            </a:r>
            <a:r>
              <a:rPr lang="en-IE" b="1" dirty="0" smtClean="0"/>
              <a:t>you </a:t>
            </a:r>
            <a:r>
              <a:rPr lang="en-IE" b="1" dirty="0" smtClean="0"/>
              <a:t>do- </a:t>
            </a:r>
            <a:r>
              <a:rPr lang="en-IE" sz="2400" b="1" dirty="0" smtClean="0"/>
              <a:t>perpetuate/challenge</a:t>
            </a:r>
            <a:r>
              <a:rPr lang="en-IE" b="1" dirty="0" smtClean="0"/>
              <a:t>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1187996"/>
            <a:ext cx="5184934" cy="1779798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A</a:t>
            </a:r>
            <a:r>
              <a:rPr lang="en-IE" dirty="0" smtClean="0"/>
              <a:t>t </a:t>
            </a:r>
            <a:r>
              <a:rPr lang="en-IE" dirty="0" smtClean="0"/>
              <a:t>the </a:t>
            </a:r>
            <a:r>
              <a:rPr lang="en-IE" b="1" dirty="0"/>
              <a:t>I</a:t>
            </a:r>
            <a:r>
              <a:rPr lang="en-IE" b="1" dirty="0" smtClean="0"/>
              <a:t>ndividual </a:t>
            </a:r>
            <a:r>
              <a:rPr lang="en-IE" b="1" dirty="0" smtClean="0"/>
              <a:t>level</a:t>
            </a:r>
            <a:r>
              <a:rPr lang="en-IE" dirty="0" smtClean="0"/>
              <a:t>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 </a:t>
            </a:r>
            <a:r>
              <a:rPr lang="en-IE" dirty="0"/>
              <a:t>S</a:t>
            </a:r>
            <a:r>
              <a:rPr lang="en-IE" dirty="0" smtClean="0"/>
              <a:t>tudents</a:t>
            </a:r>
            <a:r>
              <a:rPr lang="en-IE" dirty="0" smtClean="0"/>
              <a:t>?</a:t>
            </a:r>
            <a:r>
              <a:rPr lang="en-IE" dirty="0" smtClean="0"/>
              <a:t> </a:t>
            </a:r>
            <a:r>
              <a:rPr lang="en-IE" dirty="0"/>
              <a:t>C</a:t>
            </a:r>
            <a:r>
              <a:rPr lang="en-IE" dirty="0" smtClean="0"/>
              <a:t>olleagues</a:t>
            </a:r>
            <a:r>
              <a:rPr lang="en-IE" dirty="0"/>
              <a:t>?</a:t>
            </a:r>
            <a:r>
              <a:rPr lang="en-IE" dirty="0" smtClean="0"/>
              <a:t> </a:t>
            </a:r>
            <a:r>
              <a:rPr lang="en-IE" dirty="0" smtClean="0"/>
              <a:t>Your </a:t>
            </a:r>
            <a:r>
              <a:rPr lang="en-IE" dirty="0" smtClean="0"/>
              <a:t>own career?</a:t>
            </a:r>
          </a:p>
          <a:p>
            <a:pPr marL="0" indent="0">
              <a:buNone/>
            </a:pPr>
            <a:r>
              <a:rPr lang="en-IE" dirty="0" smtClean="0"/>
              <a:t>At </a:t>
            </a:r>
            <a:r>
              <a:rPr lang="en-IE" dirty="0" smtClean="0"/>
              <a:t>the </a:t>
            </a:r>
            <a:r>
              <a:rPr lang="en-IE" b="1" dirty="0" smtClean="0"/>
              <a:t>School</a:t>
            </a:r>
            <a:r>
              <a:rPr lang="en-IE" b="1" dirty="0" smtClean="0"/>
              <a:t> </a:t>
            </a:r>
            <a:r>
              <a:rPr lang="en-IE" b="1" dirty="0" smtClean="0"/>
              <a:t>level</a:t>
            </a:r>
            <a:r>
              <a:rPr lang="en-IE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Procedures? </a:t>
            </a:r>
            <a:r>
              <a:rPr lang="en-IE" dirty="0" smtClean="0"/>
              <a:t>Appointments</a:t>
            </a:r>
          </a:p>
          <a:p>
            <a:pPr marL="0" indent="0">
              <a:buNone/>
            </a:pPr>
            <a:r>
              <a:rPr lang="en-IE" dirty="0" smtClean="0"/>
              <a:t>At the </a:t>
            </a:r>
            <a:r>
              <a:rPr lang="en-IE" b="1" dirty="0" smtClean="0"/>
              <a:t>System level?</a:t>
            </a:r>
            <a:endParaRPr lang="en-IE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Content </a:t>
            </a:r>
            <a:r>
              <a:rPr lang="en-IE" dirty="0" smtClean="0"/>
              <a:t>of principals role; impact of </a:t>
            </a:r>
            <a:r>
              <a:rPr lang="en-IE" dirty="0" smtClean="0"/>
              <a:t>cuts?  </a:t>
            </a:r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019628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69" y="327267"/>
            <a:ext cx="5184934" cy="540015"/>
          </a:xfrm>
        </p:spPr>
        <p:txBody>
          <a:bodyPr/>
          <a:lstStyle/>
          <a:p>
            <a:r>
              <a:rPr lang="en-IE" b="1" dirty="0" smtClean="0"/>
              <a:t>Summary and Conclusions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937" y="735513"/>
            <a:ext cx="5184934" cy="177979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Gender not only as difference but inequality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Primary </a:t>
            </a:r>
            <a:r>
              <a:rPr lang="en-IE" dirty="0" smtClean="0"/>
              <a:t>teaching: </a:t>
            </a:r>
            <a:r>
              <a:rPr lang="en-IE" dirty="0" smtClean="0"/>
              <a:t>predominantly </a:t>
            </a:r>
            <a:r>
              <a:rPr lang="en-IE" dirty="0" smtClean="0"/>
              <a:t>female profession</a:t>
            </a:r>
            <a:endParaRPr lang="en-IE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/>
              <a:t>  </a:t>
            </a:r>
            <a:r>
              <a:rPr lang="en-IE" dirty="0" smtClean="0"/>
              <a:t>Yet patriarchal </a:t>
            </a:r>
            <a:r>
              <a:rPr lang="en-IE" dirty="0" smtClean="0"/>
              <a:t>dividend: individuals and professions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Gender: at individual; school; system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Challenging it needs to be done at all three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By you as individuals and by INTO…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 smtClean="0"/>
              <a:t>Including clarifying % of women who are non-teaching Walking </a:t>
            </a:r>
            <a:r>
              <a:rPr lang="en-IE" dirty="0" smtClean="0"/>
              <a:t>principals- </a:t>
            </a:r>
            <a:r>
              <a:rPr lang="en-IE" dirty="0" smtClean="0"/>
              <a:t>and reasons for this…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6122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02" y="361287"/>
            <a:ext cx="5184934" cy="540015"/>
          </a:xfrm>
        </p:spPr>
        <p:txBody>
          <a:bodyPr/>
          <a:lstStyle/>
          <a:p>
            <a:r>
              <a:rPr lang="en-IE" b="1" dirty="0"/>
              <a:t>What is Gender?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23" y="755948"/>
            <a:ext cx="5184934" cy="1779798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 </a:t>
            </a:r>
            <a:r>
              <a:rPr lang="en-IE" dirty="0"/>
              <a:t>Gender has been defined </a:t>
            </a:r>
            <a:r>
              <a:rPr lang="en-IE" b="1" dirty="0"/>
              <a:t>as a system of social and cultural practices which creates and maintains differences between men and women, and uses these differences as the basis for defining relationships of inequality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Differences </a:t>
            </a:r>
            <a:r>
              <a:rPr lang="en-IE" dirty="0"/>
              <a:t>far exceed the biological ones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They also will </a:t>
            </a:r>
            <a:r>
              <a:rPr lang="en-IE" dirty="0"/>
              <a:t>vary across time and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Differences </a:t>
            </a:r>
            <a:r>
              <a:rPr lang="en-IE" dirty="0"/>
              <a:t>are used to create inequality   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3555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69" y="361287"/>
            <a:ext cx="5184934" cy="540015"/>
          </a:xfrm>
        </p:spPr>
        <p:txBody>
          <a:bodyPr/>
          <a:lstStyle/>
          <a:p>
            <a:r>
              <a:rPr lang="en-IE" b="1" dirty="0" smtClean="0"/>
              <a:t>Basic facts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683940"/>
            <a:ext cx="5184934" cy="1779798"/>
          </a:xfrm>
        </p:spPr>
        <p:txBody>
          <a:bodyPr/>
          <a:lstStyle/>
          <a:p>
            <a:pPr marL="257175" indent="-257175">
              <a:buFont typeface="Arial" pitchFamily="34" charset="0"/>
              <a:buChar char="•"/>
              <a:defRPr/>
            </a:pPr>
            <a:r>
              <a:rPr lang="en-IE" dirty="0"/>
              <a:t>Primary </a:t>
            </a:r>
            <a:r>
              <a:rPr lang="en-IE" dirty="0" smtClean="0"/>
              <a:t>Teaching: predominantly female </a:t>
            </a:r>
            <a:r>
              <a:rPr lang="en-IE" b="1" dirty="0" smtClean="0"/>
              <a:t>(86%) </a:t>
            </a:r>
            <a:endParaRPr lang="en-IE" b="1" dirty="0"/>
          </a:p>
          <a:p>
            <a:pPr marL="707231" lvl="2" indent="-257175">
              <a:buFont typeface="Arial" pitchFamily="34" charset="0"/>
              <a:buChar char="•"/>
              <a:defRPr/>
            </a:pPr>
            <a:r>
              <a:rPr lang="en-IE" dirty="0" smtClean="0"/>
              <a:t>Denmark: One third are men….</a:t>
            </a:r>
            <a:endParaRPr lang="en-IE" dirty="0"/>
          </a:p>
          <a:p>
            <a:pPr>
              <a:buFont typeface="Arial" panose="020B0604020202020204" pitchFamily="34" charset="0"/>
              <a:buChar char="•"/>
            </a:pPr>
            <a:r>
              <a:rPr lang="en-IE" b="1" dirty="0" smtClean="0"/>
              <a:t>65%</a:t>
            </a:r>
            <a:r>
              <a:rPr lang="en-IE" dirty="0" smtClean="0"/>
              <a:t> of Principals are women (DES, 2016)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Early 1980s it was </a:t>
            </a:r>
            <a:r>
              <a:rPr lang="en-IE" b="1" dirty="0" smtClean="0"/>
              <a:t>49%- so increasing…..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 smtClean="0"/>
              <a:t>Men still disproportionately likely to be principals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 Men make up </a:t>
            </a:r>
            <a:r>
              <a:rPr lang="en-IE" b="1" dirty="0" smtClean="0"/>
              <a:t>14% </a:t>
            </a:r>
            <a:r>
              <a:rPr lang="en-IE" dirty="0" smtClean="0"/>
              <a:t>of  teachers but </a:t>
            </a:r>
            <a:r>
              <a:rPr lang="en-IE" b="1" dirty="0" smtClean="0"/>
              <a:t>35%</a:t>
            </a:r>
            <a:r>
              <a:rPr lang="en-IE" dirty="0" smtClean="0"/>
              <a:t> of principals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Are men more likely to be ‘</a:t>
            </a:r>
            <a:r>
              <a:rPr lang="en-IE" b="1" dirty="0" smtClean="0"/>
              <a:t>Walking’</a:t>
            </a:r>
            <a:r>
              <a:rPr lang="en-IE" dirty="0" smtClean="0"/>
              <a:t> Principals??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b="1" dirty="0" smtClean="0"/>
              <a:t> 56% </a:t>
            </a:r>
            <a:r>
              <a:rPr lang="en-IE" dirty="0" smtClean="0"/>
              <a:t>of school managers are men (Walking?)CSO 2012  </a:t>
            </a:r>
          </a:p>
          <a:p>
            <a:pPr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57175" lvl="1" indent="0">
              <a:buNone/>
            </a:pPr>
            <a:endParaRPr lang="en-IE" dirty="0"/>
          </a:p>
          <a:p>
            <a:pPr marL="707231" lvl="2" indent="-257175">
              <a:buFont typeface="Arial" pitchFamily="34" charset="0"/>
              <a:buChar char="•"/>
              <a:defRPr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9697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Does women’s parity share of </a:t>
            </a:r>
            <a:r>
              <a:rPr lang="en-IE" b="1" dirty="0" err="1" smtClean="0"/>
              <a:t>principalships</a:t>
            </a:r>
            <a:r>
              <a:rPr lang="en-IE" b="1" dirty="0" smtClean="0"/>
              <a:t> matter?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223" y="1043980"/>
            <a:ext cx="5256942" cy="1707790"/>
          </a:xfrm>
        </p:spPr>
        <p:txBody>
          <a:bodyPr/>
          <a:lstStyle/>
          <a:p>
            <a:r>
              <a:rPr lang="en-IE" dirty="0" smtClean="0"/>
              <a:t>Symbolically? Challenging stereotypes? </a:t>
            </a:r>
          </a:p>
          <a:p>
            <a:r>
              <a:rPr lang="en-IE" dirty="0" smtClean="0"/>
              <a:t>Social </a:t>
            </a:r>
            <a:r>
              <a:rPr lang="en-IE" dirty="0"/>
              <a:t>justice? </a:t>
            </a:r>
          </a:p>
          <a:p>
            <a:r>
              <a:rPr lang="en-IE" dirty="0" smtClean="0"/>
              <a:t>School priorities?  Other appointments?</a:t>
            </a:r>
          </a:p>
          <a:p>
            <a:r>
              <a:rPr lang="en-IE" dirty="0"/>
              <a:t> </a:t>
            </a:r>
            <a:r>
              <a:rPr lang="en-IE" dirty="0" smtClean="0"/>
              <a:t>Culture, policies and procedures in school?</a:t>
            </a:r>
          </a:p>
          <a:p>
            <a:r>
              <a:rPr lang="en-IE" dirty="0"/>
              <a:t> </a:t>
            </a:r>
            <a:r>
              <a:rPr lang="en-IE" dirty="0" smtClean="0"/>
              <a:t>Morale? Role models for teachers? Children?</a:t>
            </a:r>
          </a:p>
          <a:p>
            <a:r>
              <a:rPr lang="en-IE" dirty="0"/>
              <a:t> </a:t>
            </a:r>
            <a:r>
              <a:rPr lang="en-IE" dirty="0" smtClean="0"/>
              <a:t>Getting best person? Other reasons??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5147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201" y="293247"/>
            <a:ext cx="5094199" cy="850511"/>
          </a:xfrm>
        </p:spPr>
        <p:txBody>
          <a:bodyPr/>
          <a:lstStyle/>
          <a:p>
            <a:r>
              <a:rPr lang="en-IE" b="1" dirty="0"/>
              <a:t>Gender: at different analytically distinct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834" y="1075717"/>
            <a:ext cx="5184934" cy="1779798"/>
          </a:xfrm>
        </p:spPr>
        <p:txBody>
          <a:bodyPr/>
          <a:lstStyle/>
          <a:p>
            <a:r>
              <a:rPr lang="en-IE" b="1" dirty="0"/>
              <a:t>Individual </a:t>
            </a:r>
            <a:r>
              <a:rPr lang="en-IE" b="1" dirty="0" smtClean="0"/>
              <a:t>level</a:t>
            </a:r>
            <a:r>
              <a:rPr lang="en-IE" dirty="0" smtClean="0"/>
              <a:t>:</a:t>
            </a:r>
            <a:r>
              <a:rPr lang="en-IE" sz="1600" dirty="0"/>
              <a:t> </a:t>
            </a:r>
            <a:r>
              <a:rPr lang="en-IE" sz="1600" dirty="0" smtClean="0"/>
              <a:t>identity, </a:t>
            </a:r>
            <a:r>
              <a:rPr lang="en-IE" sz="1600" dirty="0" smtClean="0"/>
              <a:t>characteristics</a:t>
            </a:r>
            <a:r>
              <a:rPr lang="en-IE" sz="1600" dirty="0"/>
              <a:t>, </a:t>
            </a:r>
            <a:r>
              <a:rPr lang="en-IE" sz="1600" dirty="0" smtClean="0"/>
              <a:t>attitudes</a:t>
            </a:r>
            <a:endParaRPr lang="en-IE" dirty="0"/>
          </a:p>
          <a:p>
            <a:r>
              <a:rPr lang="en-IE" b="1" dirty="0" smtClean="0"/>
              <a:t>School level: </a:t>
            </a:r>
            <a:r>
              <a:rPr lang="en-IE" dirty="0" smtClean="0"/>
              <a:t>policies</a:t>
            </a:r>
            <a:r>
              <a:rPr lang="en-IE" dirty="0"/>
              <a:t>, </a:t>
            </a:r>
            <a:r>
              <a:rPr lang="en-IE" dirty="0" smtClean="0"/>
              <a:t>procedures, culture</a:t>
            </a:r>
            <a:endParaRPr lang="en-IE" dirty="0"/>
          </a:p>
          <a:p>
            <a:r>
              <a:rPr lang="en-IE" b="1" dirty="0" smtClean="0"/>
              <a:t>System</a:t>
            </a:r>
            <a:r>
              <a:rPr lang="en-IE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 smtClean="0"/>
              <a:t>State</a:t>
            </a:r>
            <a:r>
              <a:rPr lang="en-IE" dirty="0" smtClean="0"/>
              <a:t> </a:t>
            </a:r>
            <a:r>
              <a:rPr lang="en-IE" dirty="0" smtClean="0"/>
              <a:t>in terms of managerialism; bureaucratisation;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S</a:t>
            </a:r>
            <a:r>
              <a:rPr lang="en-IE" b="1" dirty="0" smtClean="0"/>
              <a:t>ociety</a:t>
            </a:r>
            <a:r>
              <a:rPr lang="en-IE" dirty="0" smtClean="0"/>
              <a:t> in terms of e.g. </a:t>
            </a:r>
            <a:r>
              <a:rPr lang="en-IE" dirty="0" smtClean="0"/>
              <a:t>stereotypes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INTO-</a:t>
            </a:r>
            <a:r>
              <a:rPr lang="en-IE" dirty="0"/>
              <a:t> terms and conditions for female professions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57175" lvl="1" indent="0">
              <a:buNone/>
            </a:pPr>
            <a:r>
              <a:rPr lang="en-IE" dirty="0"/>
              <a:t> </a:t>
            </a:r>
          </a:p>
          <a:p>
            <a:pPr marL="257175" lvl="1" indent="0">
              <a:buNone/>
            </a:pPr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410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251892"/>
            <a:ext cx="5184934" cy="540015"/>
          </a:xfrm>
        </p:spPr>
        <p:txBody>
          <a:bodyPr/>
          <a:lstStyle/>
          <a:p>
            <a:r>
              <a:rPr lang="en-IE" b="1" dirty="0" smtClean="0"/>
              <a:t>1) Individual level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31" y="827956"/>
            <a:ext cx="5184934" cy="1779798"/>
          </a:xfrm>
        </p:spPr>
        <p:txBody>
          <a:bodyPr/>
          <a:lstStyle/>
          <a:p>
            <a:r>
              <a:rPr lang="en-IE" dirty="0" smtClean="0"/>
              <a:t> Identity: who we are as men/women</a:t>
            </a:r>
          </a:p>
          <a:p>
            <a:pPr lvl="1"/>
            <a:r>
              <a:rPr lang="en-IE" dirty="0"/>
              <a:t> </a:t>
            </a:r>
            <a:r>
              <a:rPr lang="en-IE" dirty="0" smtClean="0"/>
              <a:t>Gendered expectations surrounding importance of caring: both family and face-to-face  with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‘Appropriate’  kinds of ambitions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‘Appropriate’ levels of confidence and entitlement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Socially constructed- and vary  (time; place)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 smtClean="0"/>
              <a:t>Organisations/systems can reinforce/challenge these 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350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251892"/>
            <a:ext cx="5184934" cy="540015"/>
          </a:xfrm>
        </p:spPr>
        <p:txBody>
          <a:bodyPr/>
          <a:lstStyle/>
          <a:p>
            <a:r>
              <a:rPr lang="en-IE" b="1" dirty="0" err="1" smtClean="0"/>
              <a:t>So..are</a:t>
            </a:r>
            <a:r>
              <a:rPr lang="en-IE" b="1" dirty="0" smtClean="0"/>
              <a:t> </a:t>
            </a:r>
            <a:r>
              <a:rPr lang="en-IE" b="1" dirty="0" smtClean="0"/>
              <a:t>women ‘the problem’…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683940"/>
            <a:ext cx="5184934" cy="177979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Men and women had similar attitudes to family 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But women more likely to see caring as a barrier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/>
              <a:t>F</a:t>
            </a:r>
            <a:r>
              <a:rPr lang="en-IE" dirty="0" smtClean="0"/>
              <a:t>amily </a:t>
            </a:r>
            <a:r>
              <a:rPr lang="en-IE" dirty="0" smtClean="0"/>
              <a:t>friendly/flexible working </a:t>
            </a:r>
            <a:r>
              <a:rPr lang="en-IE" dirty="0" smtClean="0"/>
              <a:t>as </a:t>
            </a:r>
            <a:r>
              <a:rPr lang="en-IE" dirty="0" smtClean="0"/>
              <a:t>enabler (36% </a:t>
            </a:r>
            <a:r>
              <a:rPr lang="en-IE" dirty="0" smtClean="0"/>
              <a:t>v </a:t>
            </a:r>
            <a:r>
              <a:rPr lang="en-IE" dirty="0" smtClean="0"/>
              <a:t>19</a:t>
            </a:r>
            <a:r>
              <a:rPr lang="en-IE" dirty="0" smtClean="0"/>
              <a:t>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Majority </a:t>
            </a:r>
            <a:r>
              <a:rPr lang="en-IE" dirty="0"/>
              <a:t>of men </a:t>
            </a:r>
            <a:r>
              <a:rPr lang="en-IE" dirty="0" smtClean="0"/>
              <a:t>and </a:t>
            </a:r>
            <a:r>
              <a:rPr lang="en-IE" dirty="0"/>
              <a:t>women were </a:t>
            </a:r>
            <a:r>
              <a:rPr lang="en-IE" dirty="0" smtClean="0"/>
              <a:t>ambitious…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smtClean="0"/>
              <a:t> </a:t>
            </a:r>
            <a:r>
              <a:rPr lang="en-IE" dirty="0" smtClean="0"/>
              <a:t>81% of </a:t>
            </a:r>
            <a:r>
              <a:rPr lang="en-IE" dirty="0" smtClean="0"/>
              <a:t>men V 64% of women but women more likely </a:t>
            </a:r>
            <a:endParaRPr lang="en-IE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 smtClean="0"/>
              <a:t>To see self </a:t>
            </a:r>
            <a:r>
              <a:rPr lang="en-IE" dirty="0"/>
              <a:t>confidence/ambition </a:t>
            </a:r>
            <a:r>
              <a:rPr lang="en-IE" dirty="0" smtClean="0"/>
              <a:t>as </a:t>
            </a:r>
            <a:r>
              <a:rPr lang="en-IE" dirty="0"/>
              <a:t>enabler (31% v15%)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/>
              <a:t>1/4 </a:t>
            </a:r>
            <a:r>
              <a:rPr lang="en-IE" dirty="0" smtClean="0"/>
              <a:t>of women and over 1/2  of the men hoped to become principal </a:t>
            </a:r>
            <a:r>
              <a:rPr lang="en-IE" dirty="0" smtClean="0"/>
              <a:t>(INTO 2016)</a:t>
            </a:r>
            <a:endParaRPr lang="en-IE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IE" dirty="0" smtClean="0"/>
              <a:t>1980s-1/6 of women and 1/2 of men..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/>
          </a:p>
          <a:p>
            <a:pPr marL="257175" lvl="1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94388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1" y="395908"/>
            <a:ext cx="5184934" cy="540015"/>
          </a:xfrm>
        </p:spPr>
        <p:txBody>
          <a:bodyPr/>
          <a:lstStyle/>
          <a:p>
            <a:r>
              <a:rPr lang="en-IE" b="1" dirty="0" smtClean="0"/>
              <a:t>Individual level: 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202" y="905615"/>
            <a:ext cx="5184934" cy="1779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IE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</a:t>
            </a:r>
            <a:r>
              <a:rPr lang="en-IE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gender differences as exist </a:t>
            </a:r>
            <a:endParaRPr lang="en-IE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wont apply unless they meet ALL the criteria</a:t>
            </a:r>
          </a:p>
          <a:p>
            <a:pPr lvl="2">
              <a:defRPr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Defer until children at second level: then seen as ‘too old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taught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have suppressed expectation </a:t>
            </a:r>
          </a:p>
          <a:p>
            <a:pPr lvl="2">
              <a:defRPr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Gendered levels of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confidence and entitlement</a:t>
            </a:r>
          </a:p>
          <a:p>
            <a:pPr lvl="2">
              <a:defRPr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 of taking on a big school  (unwillingness to delegate?)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enjoyment of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classroom situation 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Gendered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 in perception of likelihood of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</a:p>
          <a:p>
            <a:pPr marL="514350" lvl="2" indent="0">
              <a:buNone/>
              <a:defRPr/>
            </a:pP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FontTx/>
              <a:buChar char="•"/>
              <a:defRPr/>
            </a:pPr>
            <a:endParaRPr lang="en-IE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38157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39" y="251892"/>
            <a:ext cx="5112747" cy="645871"/>
          </a:xfrm>
        </p:spPr>
        <p:txBody>
          <a:bodyPr/>
          <a:lstStyle/>
          <a:p>
            <a:r>
              <a:rPr lang="en-IE" b="1" dirty="0" smtClean="0"/>
              <a:t>2) Organisational </a:t>
            </a:r>
            <a:r>
              <a:rPr lang="en-IE" b="1" dirty="0" smtClean="0"/>
              <a:t>level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683940"/>
            <a:ext cx="5184934" cy="1779798"/>
          </a:xfrm>
        </p:spPr>
        <p:txBody>
          <a:bodyPr/>
          <a:lstStyle/>
          <a:p>
            <a:pPr marL="0" indent="0">
              <a:defRPr/>
            </a:pPr>
            <a:r>
              <a:rPr lang="en-IE" b="1" dirty="0" smtClean="0"/>
              <a:t>Promotional posts e.g. principal</a:t>
            </a:r>
            <a:endParaRPr lang="en-IE" dirty="0">
              <a:latin typeface="Times New Romab"/>
            </a:endParaRPr>
          </a:p>
          <a:p>
            <a:pPr marL="510778" lvl="1" indent="-285750">
              <a:buFont typeface="Arial" panose="020B0604020202020204" pitchFamily="34" charset="0"/>
              <a:buChar char="•"/>
              <a:defRPr/>
            </a:pPr>
            <a:r>
              <a:rPr lang="en-IE" dirty="0" smtClean="0">
                <a:latin typeface="Times New Romab"/>
              </a:rPr>
              <a:t>Criteria: </a:t>
            </a:r>
            <a:r>
              <a:rPr lang="en-IE" dirty="0"/>
              <a:t>w</a:t>
            </a:r>
            <a:r>
              <a:rPr lang="en-IE" dirty="0" smtClean="0"/>
              <a:t>ords </a:t>
            </a:r>
            <a:r>
              <a:rPr lang="en-IE" dirty="0" smtClean="0"/>
              <a:t>used</a:t>
            </a:r>
            <a:r>
              <a:rPr lang="en-IE" dirty="0"/>
              <a:t>,</a:t>
            </a:r>
            <a:r>
              <a:rPr lang="en-IE" dirty="0" smtClean="0"/>
              <a:t> qualities, experiences</a:t>
            </a:r>
            <a:endParaRPr lang="en-IE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b="1" dirty="0"/>
              <a:t> </a:t>
            </a:r>
            <a:r>
              <a:rPr lang="en-IE" b="1" dirty="0" smtClean="0"/>
              <a:t>‘</a:t>
            </a:r>
            <a:r>
              <a:rPr lang="en-IE" dirty="0"/>
              <a:t>Local logics’ or fit (Lynch et al, 2012)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 err="1"/>
              <a:t>Homosociability</a:t>
            </a:r>
            <a:r>
              <a:rPr lang="en-IE" dirty="0"/>
              <a:t> (choosing people like oneself</a:t>
            </a:r>
            <a:r>
              <a:rPr lang="en-IE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/>
              <a:t> Sponsorship of particular candidates by BOM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/>
              <a:t> Overvaluing external male applicants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 smtClean="0"/>
              <a:t>Facilitating</a:t>
            </a:r>
            <a:r>
              <a:rPr lang="en-IE" dirty="0" smtClean="0"/>
              <a:t> </a:t>
            </a:r>
            <a:r>
              <a:rPr lang="en-IE" dirty="0" smtClean="0"/>
              <a:t>family </a:t>
            </a:r>
            <a:r>
              <a:rPr lang="en-IE" dirty="0" smtClean="0"/>
              <a:t>friendly/flexible working or not</a:t>
            </a:r>
            <a:endParaRPr lang="en-IE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E" dirty="0" smtClean="0"/>
              <a:t>Content of role (bureaucratic rather than </a:t>
            </a:r>
            <a:r>
              <a:rPr lang="en-IE" dirty="0" smtClean="0"/>
              <a:t>creative?)</a:t>
            </a:r>
            <a:endParaRPr lang="en-IE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5027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Brugerdefinere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F7E2D"/>
      </a:accent1>
      <a:accent2>
        <a:srgbClr val="2D2E58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2E58"/>
      </a:hlink>
      <a:folHlink>
        <a:srgbClr val="EF7E2D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1152</Words>
  <Application>Microsoft Office PowerPoint</Application>
  <PresentationFormat>Custom</PresentationFormat>
  <Paragraphs>147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Kontortema</vt:lpstr>
      <vt:lpstr>Is gender relevant for primary school teachers?</vt:lpstr>
      <vt:lpstr>What is Gender? </vt:lpstr>
      <vt:lpstr>Basic facts</vt:lpstr>
      <vt:lpstr>Does women’s parity share of principalships matter?</vt:lpstr>
      <vt:lpstr>Gender: at different analytically distinct levels</vt:lpstr>
      <vt:lpstr>1) Individual level</vt:lpstr>
      <vt:lpstr>So..are women ‘the problem’…</vt:lpstr>
      <vt:lpstr>Individual level:  </vt:lpstr>
      <vt:lpstr>2) Organisational level</vt:lpstr>
      <vt:lpstr>Organisational level</vt:lpstr>
      <vt:lpstr>3) System level</vt:lpstr>
      <vt:lpstr>Other issues??</vt:lpstr>
      <vt:lpstr> System level: INTO 1980s </vt:lpstr>
      <vt:lpstr>More recently: Big Issues??</vt:lpstr>
      <vt:lpstr>What is going on??</vt:lpstr>
      <vt:lpstr>Other career issues?</vt:lpstr>
      <vt:lpstr>Focii for INTO….</vt:lpstr>
      <vt:lpstr>What will you do- perpetuate/challenge?</vt:lpstr>
      <vt:lpstr>Summary and Conclusions</vt:lpstr>
      <vt:lpstr>PowerPoint Presentation</vt:lpstr>
    </vt:vector>
  </TitlesOfParts>
  <Company>Syddansk Unversitet - University of Southern Denmark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Gitte Toftgaard Jørgensen</dc:creator>
  <cp:lastModifiedBy>Pat</cp:lastModifiedBy>
  <cp:revision>79</cp:revision>
  <cp:lastPrinted>2016-09-29T17:09:08Z</cp:lastPrinted>
  <dcterms:created xsi:type="dcterms:W3CDTF">2012-06-26T09:12:34Z</dcterms:created>
  <dcterms:modified xsi:type="dcterms:W3CDTF">2016-09-29T17:19:37Z</dcterms:modified>
</cp:coreProperties>
</file>